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2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9F8A3-68C6-48E6-9AEA-A6F32F9DE34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0050" y="876300"/>
            <a:ext cx="34163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21C2-0E43-4DA8-9BCC-0B03E9F0B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6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921C2-0E43-4DA8-9BCC-0B03E9F0BA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6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3500" y="-26672"/>
            <a:ext cx="9779000" cy="6873131"/>
            <a:chOff x="0" y="-1"/>
            <a:chExt cx="9779000" cy="687313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1"/>
              <a:ext cx="2444750" cy="6858000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482476" y="15354"/>
              <a:ext cx="2444750" cy="68577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889500" y="-1"/>
              <a:ext cx="2444750" cy="6858001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34250" y="-1"/>
              <a:ext cx="2444750" cy="68580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ext Box 216"/>
          <p:cNvSpPr txBox="1">
            <a:spLocks noChangeArrowheads="1"/>
          </p:cNvSpPr>
          <p:nvPr/>
        </p:nvSpPr>
        <p:spPr bwMode="auto">
          <a:xfrm>
            <a:off x="0" y="13317"/>
            <a:ext cx="9906000" cy="287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BIOMEDICAL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ENGINEERING PREREQUISITE AND COREQUISITE COURSES</a:t>
            </a:r>
            <a:r>
              <a:rPr kumimoji="0" lang="tr-TR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tr-T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tr-T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/1</a:t>
            </a:r>
            <a:r>
              <a:rPr kumimoji="0" lang="tr-T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lang="en-US" altLang="en-US" sz="1400" b="1" dirty="0" smtClean="0">
                <a:latin typeface="Calibri" pitchFamily="34" charset="0"/>
                <a:cs typeface="Arial" pitchFamily="34" charset="0"/>
              </a:rPr>
              <a:t>/</a:t>
            </a:r>
            <a:r>
              <a:rPr kumimoji="0" lang="tr-T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20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tr-TR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08"/>
          <p:cNvSpPr txBox="1">
            <a:spLocks noChangeArrowheads="1"/>
          </p:cNvSpPr>
          <p:nvPr/>
        </p:nvSpPr>
        <p:spPr bwMode="auto">
          <a:xfrm>
            <a:off x="152392" y="300655"/>
            <a:ext cx="86169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b="1" dirty="0">
                <a:effectLst/>
                <a:latin typeface="Calibri"/>
                <a:ea typeface="Calibri"/>
                <a:cs typeface="Times New Roman"/>
              </a:rPr>
              <a:t>1.Semester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09"/>
          <p:cNvSpPr txBox="1">
            <a:spLocks noChangeArrowheads="1"/>
          </p:cNvSpPr>
          <p:nvPr/>
        </p:nvSpPr>
        <p:spPr bwMode="auto">
          <a:xfrm>
            <a:off x="1460500" y="300655"/>
            <a:ext cx="86169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b="1" dirty="0">
                <a:effectLst/>
                <a:latin typeface="Calibri"/>
                <a:ea typeface="Calibri"/>
                <a:cs typeface="Times New Roman"/>
              </a:rPr>
              <a:t>2.Semester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10"/>
          <p:cNvSpPr txBox="1">
            <a:spLocks noChangeArrowheads="1"/>
          </p:cNvSpPr>
          <p:nvPr/>
        </p:nvSpPr>
        <p:spPr bwMode="auto">
          <a:xfrm>
            <a:off x="2719705" y="300655"/>
            <a:ext cx="86169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b="1" dirty="0">
                <a:effectLst/>
                <a:latin typeface="Calibri"/>
                <a:ea typeface="Calibri"/>
                <a:cs typeface="Times New Roman"/>
              </a:rPr>
              <a:t>3.Semester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11"/>
          <p:cNvSpPr txBox="1">
            <a:spLocks noChangeArrowheads="1"/>
          </p:cNvSpPr>
          <p:nvPr/>
        </p:nvSpPr>
        <p:spPr bwMode="auto">
          <a:xfrm>
            <a:off x="3885203" y="300655"/>
            <a:ext cx="86169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b="1" dirty="0">
                <a:effectLst/>
                <a:latin typeface="Calibri"/>
                <a:ea typeface="Calibri"/>
                <a:cs typeface="Times New Roman"/>
              </a:rPr>
              <a:t>4.Semester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12"/>
          <p:cNvSpPr txBox="1">
            <a:spLocks noChangeArrowheads="1"/>
          </p:cNvSpPr>
          <p:nvPr/>
        </p:nvSpPr>
        <p:spPr bwMode="auto">
          <a:xfrm>
            <a:off x="5124110" y="300655"/>
            <a:ext cx="86169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b="1" dirty="0">
                <a:effectLst/>
                <a:latin typeface="Calibri"/>
                <a:ea typeface="Calibri"/>
                <a:cs typeface="Times New Roman"/>
              </a:rPr>
              <a:t>5.Semester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213"/>
          <p:cNvSpPr txBox="1">
            <a:spLocks noChangeArrowheads="1"/>
          </p:cNvSpPr>
          <p:nvPr/>
        </p:nvSpPr>
        <p:spPr bwMode="auto">
          <a:xfrm>
            <a:off x="6433005" y="300655"/>
            <a:ext cx="86169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b="1" dirty="0">
                <a:effectLst/>
                <a:latin typeface="Calibri"/>
                <a:ea typeface="Calibri"/>
                <a:cs typeface="Times New Roman"/>
              </a:rPr>
              <a:t>6.Semester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14"/>
          <p:cNvSpPr txBox="1">
            <a:spLocks noChangeArrowheads="1"/>
          </p:cNvSpPr>
          <p:nvPr/>
        </p:nvSpPr>
        <p:spPr bwMode="auto">
          <a:xfrm>
            <a:off x="7620000" y="300655"/>
            <a:ext cx="86169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b="1" dirty="0">
                <a:effectLst/>
                <a:latin typeface="Calibri"/>
                <a:ea typeface="Calibri"/>
                <a:cs typeface="Times New Roman"/>
              </a:rPr>
              <a:t>7.Semester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15"/>
          <p:cNvSpPr txBox="1">
            <a:spLocks noChangeArrowheads="1"/>
          </p:cNvSpPr>
          <p:nvPr/>
        </p:nvSpPr>
        <p:spPr bwMode="auto">
          <a:xfrm>
            <a:off x="8888231" y="300655"/>
            <a:ext cx="86169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b="1" dirty="0">
                <a:effectLst/>
                <a:latin typeface="Calibri"/>
                <a:ea typeface="Calibri"/>
                <a:cs typeface="Times New Roman"/>
              </a:rPr>
              <a:t>8.Semester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AutoShape 221"/>
          <p:cNvSpPr>
            <a:spLocks noChangeArrowheads="1"/>
          </p:cNvSpPr>
          <p:nvPr/>
        </p:nvSpPr>
        <p:spPr bwMode="auto">
          <a:xfrm>
            <a:off x="7620000" y="7546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 </a:t>
            </a:r>
            <a:r>
              <a:rPr lang="tr-TR" sz="1100" dirty="0" smtClean="0">
                <a:effectLst/>
                <a:latin typeface="Calibri"/>
                <a:ea typeface="Calibri"/>
                <a:cs typeface="Times New Roman"/>
              </a:rPr>
              <a:t>400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AutoShape 225"/>
          <p:cNvSpPr>
            <a:spLocks noChangeArrowheads="1"/>
          </p:cNvSpPr>
          <p:nvPr/>
        </p:nvSpPr>
        <p:spPr bwMode="auto">
          <a:xfrm>
            <a:off x="152392" y="7546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AFE 131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AutoShape 225"/>
          <p:cNvSpPr>
            <a:spLocks noChangeArrowheads="1"/>
          </p:cNvSpPr>
          <p:nvPr/>
        </p:nvSpPr>
        <p:spPr bwMode="auto">
          <a:xfrm>
            <a:off x="152392" y="556260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ES 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161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0" name="Elbow Connector 29"/>
          <p:cNvCxnSpPr>
            <a:stCxn id="20" idx="3"/>
            <a:endCxn id="18" idx="1"/>
          </p:cNvCxnSpPr>
          <p:nvPr/>
        </p:nvCxnSpPr>
        <p:spPr>
          <a:xfrm>
            <a:off x="1014087" y="954706"/>
            <a:ext cx="4464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AutoShape 225"/>
          <p:cNvSpPr>
            <a:spLocks noChangeArrowheads="1"/>
          </p:cNvSpPr>
          <p:nvPr/>
        </p:nvSpPr>
        <p:spPr bwMode="auto">
          <a:xfrm>
            <a:off x="2719705" y="315864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a typeface="Calibri"/>
                <a:cs typeface="Times New Roman"/>
              </a:rPr>
              <a:t>CHBE 203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59" name="AutoShape 225"/>
          <p:cNvSpPr>
            <a:spLocks noChangeArrowheads="1"/>
          </p:cNvSpPr>
          <p:nvPr/>
        </p:nvSpPr>
        <p:spPr bwMode="auto">
          <a:xfrm>
            <a:off x="1460500" y="47612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HUM 103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6" name="AutoShape 225"/>
          <p:cNvSpPr>
            <a:spLocks noChangeArrowheads="1"/>
          </p:cNvSpPr>
          <p:nvPr/>
        </p:nvSpPr>
        <p:spPr bwMode="auto">
          <a:xfrm>
            <a:off x="3891966" y="556260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FE XX1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3" name="AutoShape 225"/>
          <p:cNvSpPr>
            <a:spLocks noChangeArrowheads="1"/>
          </p:cNvSpPr>
          <p:nvPr/>
        </p:nvSpPr>
        <p:spPr bwMode="auto">
          <a:xfrm>
            <a:off x="2741295" y="624840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TKL 201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8" name="AutoShape 225"/>
          <p:cNvSpPr>
            <a:spLocks noChangeArrowheads="1"/>
          </p:cNvSpPr>
          <p:nvPr/>
        </p:nvSpPr>
        <p:spPr bwMode="auto">
          <a:xfrm>
            <a:off x="6342647" y="395483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BME324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7" name="AutoShape 225"/>
          <p:cNvSpPr>
            <a:spLocks noChangeArrowheads="1"/>
          </p:cNvSpPr>
          <p:nvPr/>
        </p:nvSpPr>
        <p:spPr bwMode="auto">
          <a:xfrm>
            <a:off x="5124110" y="624840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HTR 301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8" name="AutoShape 225"/>
          <p:cNvSpPr>
            <a:spLocks noChangeArrowheads="1"/>
          </p:cNvSpPr>
          <p:nvPr/>
        </p:nvSpPr>
        <p:spPr bwMode="auto">
          <a:xfrm>
            <a:off x="7620000" y="395483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ea typeface="Calibri"/>
                <a:cs typeface="Times New Roman"/>
              </a:rPr>
              <a:t>BME</a:t>
            </a:r>
            <a:r>
              <a:rPr lang="tr-TR" sz="11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XX2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*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2" name="AutoShape 225"/>
          <p:cNvSpPr>
            <a:spLocks noChangeArrowheads="1"/>
          </p:cNvSpPr>
          <p:nvPr/>
        </p:nvSpPr>
        <p:spPr bwMode="auto">
          <a:xfrm>
            <a:off x="8888231" y="315864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ea typeface="Calibri"/>
                <a:cs typeface="Times New Roman"/>
              </a:rPr>
              <a:t>BME</a:t>
            </a:r>
            <a:r>
              <a:rPr lang="tr-TR" sz="1100" dirty="0" smtClean="0">
                <a:effectLst/>
                <a:latin typeface="Calibri"/>
                <a:ea typeface="Calibri"/>
                <a:cs typeface="Times New Roman"/>
              </a:rPr>
              <a:t> XX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4*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3" name="AutoShape 225"/>
          <p:cNvSpPr>
            <a:spLocks noChangeArrowheads="1"/>
          </p:cNvSpPr>
          <p:nvPr/>
        </p:nvSpPr>
        <p:spPr bwMode="auto">
          <a:xfrm>
            <a:off x="6342647" y="624840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a typeface="Calibri"/>
                <a:cs typeface="Times New Roman"/>
              </a:rPr>
              <a:t>HTR 302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94" name="AutoShape 225"/>
          <p:cNvSpPr>
            <a:spLocks noChangeArrowheads="1"/>
          </p:cNvSpPr>
          <p:nvPr/>
        </p:nvSpPr>
        <p:spPr bwMode="auto">
          <a:xfrm>
            <a:off x="8888231" y="395483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ea typeface="Calibri"/>
                <a:cs typeface="Times New Roman"/>
              </a:rPr>
              <a:t>BME</a:t>
            </a:r>
            <a:r>
              <a:rPr lang="tr-TR" sz="1100" dirty="0" smtClean="0">
                <a:ea typeface="Calibri"/>
                <a:cs typeface="Times New Roman"/>
              </a:rPr>
              <a:t> XX</a:t>
            </a:r>
            <a:r>
              <a:rPr lang="en-US" sz="1100" dirty="0" smtClean="0">
                <a:ea typeface="Calibri"/>
                <a:cs typeface="Times New Roman"/>
              </a:rPr>
              <a:t>5*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95" name="AutoShape 225"/>
          <p:cNvSpPr>
            <a:spLocks noChangeArrowheads="1"/>
          </p:cNvSpPr>
          <p:nvPr/>
        </p:nvSpPr>
        <p:spPr bwMode="auto">
          <a:xfrm>
            <a:off x="8888231" y="47612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ea typeface="Calibri"/>
                <a:cs typeface="Times New Roman"/>
              </a:rPr>
              <a:t>BME</a:t>
            </a:r>
            <a:r>
              <a:rPr lang="tr-TR" sz="1100" dirty="0" smtClean="0">
                <a:effectLst/>
                <a:latin typeface="Calibri"/>
                <a:ea typeface="Calibri"/>
                <a:cs typeface="Times New Roman"/>
              </a:rPr>
              <a:t> XX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6*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0" name="AutoShape 225"/>
          <p:cNvSpPr>
            <a:spLocks noChangeArrowheads="1"/>
          </p:cNvSpPr>
          <p:nvPr/>
        </p:nvSpPr>
        <p:spPr bwMode="auto">
          <a:xfrm>
            <a:off x="5124110" y="315864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latin typeface="Calibri"/>
                <a:ea typeface="Calibri"/>
                <a:cs typeface="Times New Roman"/>
              </a:rPr>
              <a:t>BME313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7" name="AutoShape 225"/>
          <p:cNvSpPr>
            <a:spLocks noChangeArrowheads="1"/>
          </p:cNvSpPr>
          <p:nvPr/>
        </p:nvSpPr>
        <p:spPr bwMode="auto">
          <a:xfrm>
            <a:off x="5124110" y="2354789"/>
            <a:ext cx="861695" cy="40258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BME301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AutoShape 225"/>
          <p:cNvSpPr>
            <a:spLocks noChangeArrowheads="1"/>
          </p:cNvSpPr>
          <p:nvPr/>
        </p:nvSpPr>
        <p:spPr bwMode="auto">
          <a:xfrm>
            <a:off x="152392" y="155600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MATH 131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7" name="AutoShape 225"/>
          <p:cNvSpPr>
            <a:spLocks noChangeArrowheads="1"/>
          </p:cNvSpPr>
          <p:nvPr/>
        </p:nvSpPr>
        <p:spPr bwMode="auto">
          <a:xfrm>
            <a:off x="1460500" y="155600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MATH 132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4" name="AutoShape 225"/>
          <p:cNvSpPr>
            <a:spLocks noChangeArrowheads="1"/>
          </p:cNvSpPr>
          <p:nvPr/>
        </p:nvSpPr>
        <p:spPr bwMode="auto">
          <a:xfrm>
            <a:off x="2726055" y="74894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MATH 241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99" name="Elbow Connector 98"/>
          <p:cNvCxnSpPr>
            <a:stCxn id="21" idx="3"/>
            <a:endCxn id="47" idx="1"/>
          </p:cNvCxnSpPr>
          <p:nvPr/>
        </p:nvCxnSpPr>
        <p:spPr>
          <a:xfrm>
            <a:off x="1014087" y="1756026"/>
            <a:ext cx="4464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77" idx="3"/>
            <a:endCxn id="84" idx="1"/>
          </p:cNvCxnSpPr>
          <p:nvPr/>
        </p:nvCxnSpPr>
        <p:spPr>
          <a:xfrm>
            <a:off x="5985805" y="2556080"/>
            <a:ext cx="356842" cy="12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AutoShape 225"/>
          <p:cNvSpPr>
            <a:spLocks noChangeArrowheads="1"/>
          </p:cNvSpPr>
          <p:nvPr/>
        </p:nvSpPr>
        <p:spPr bwMode="auto">
          <a:xfrm>
            <a:off x="5124110" y="395483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BME351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AutoShape 225"/>
          <p:cNvSpPr>
            <a:spLocks noChangeArrowheads="1"/>
          </p:cNvSpPr>
          <p:nvPr/>
        </p:nvSpPr>
        <p:spPr bwMode="auto">
          <a:xfrm>
            <a:off x="152392" y="315864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 smtClean="0">
                <a:latin typeface="Calibri"/>
                <a:ea typeface="Calibri"/>
                <a:cs typeface="Times New Roman"/>
              </a:rPr>
              <a:t>CHEM1</a:t>
            </a:r>
            <a:r>
              <a:rPr lang="en-US" sz="1100" dirty="0" smtClean="0">
                <a:latin typeface="Calibri"/>
                <a:ea typeface="Calibri"/>
                <a:cs typeface="Times New Roman"/>
              </a:rPr>
              <a:t>0</a:t>
            </a:r>
            <a:r>
              <a:rPr lang="tr-TR" sz="1100" dirty="0" smtClean="0">
                <a:latin typeface="Calibri"/>
                <a:ea typeface="Calibri"/>
                <a:cs typeface="Times New Roman"/>
              </a:rPr>
              <a:t>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9" name="AutoShape 225"/>
          <p:cNvSpPr>
            <a:spLocks noChangeArrowheads="1"/>
          </p:cNvSpPr>
          <p:nvPr/>
        </p:nvSpPr>
        <p:spPr bwMode="auto">
          <a:xfrm>
            <a:off x="6342647" y="315864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BME314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4" name="AutoShape 225"/>
          <p:cNvSpPr>
            <a:spLocks noChangeArrowheads="1"/>
          </p:cNvSpPr>
          <p:nvPr/>
        </p:nvSpPr>
        <p:spPr bwMode="auto">
          <a:xfrm>
            <a:off x="6342647" y="235732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BME302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7" name="AutoShape 225"/>
          <p:cNvSpPr>
            <a:spLocks noChangeArrowheads="1"/>
          </p:cNvSpPr>
          <p:nvPr/>
        </p:nvSpPr>
        <p:spPr bwMode="auto">
          <a:xfrm>
            <a:off x="7620000" y="556260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FE XX2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73" name="AutoShape 225"/>
          <p:cNvSpPr>
            <a:spLocks noChangeArrowheads="1"/>
          </p:cNvSpPr>
          <p:nvPr/>
        </p:nvSpPr>
        <p:spPr bwMode="auto">
          <a:xfrm>
            <a:off x="5124110" y="47612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latin typeface="Calibri"/>
                <a:ea typeface="Calibri"/>
                <a:cs typeface="Times New Roman"/>
              </a:rPr>
              <a:t>ES </a:t>
            </a:r>
            <a:r>
              <a:rPr lang="en-US" sz="1100" dirty="0" smtClean="0">
                <a:latin typeface="Calibri"/>
                <a:ea typeface="Calibri"/>
                <a:cs typeface="Times New Roman"/>
              </a:rPr>
              <a:t>224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52392" y="6248400"/>
            <a:ext cx="2135604" cy="552450"/>
            <a:chOff x="63492" y="6248400"/>
            <a:chExt cx="2135604" cy="552450"/>
          </a:xfrm>
        </p:grpSpPr>
        <p:sp>
          <p:nvSpPr>
            <p:cNvPr id="28" name="AutoShape 225"/>
            <p:cNvSpPr>
              <a:spLocks noChangeArrowheads="1"/>
            </p:cNvSpPr>
            <p:nvPr/>
          </p:nvSpPr>
          <p:spPr bwMode="auto">
            <a:xfrm>
              <a:off x="63492" y="6248400"/>
              <a:ext cx="2135604" cy="552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r-TR" altLang="en-US" sz="1100" b="1" dirty="0">
                  <a:latin typeface="Calibri" pitchFamily="34" charset="0"/>
                  <a:cs typeface="Arial" pitchFamily="34" charset="0"/>
                </a:rPr>
                <a:t>	P</a:t>
              </a:r>
              <a:r>
                <a:rPr lang="en-US" altLang="en-US" sz="1100" b="1" dirty="0" err="1">
                  <a:latin typeface="Calibri" pitchFamily="34" charset="0"/>
                  <a:cs typeface="Arial" pitchFamily="34" charset="0"/>
                </a:rPr>
                <a:t>rerequisite</a:t>
              </a:r>
              <a:r>
                <a:rPr lang="en-US" altLang="en-US" sz="1100" b="1" dirty="0">
                  <a:latin typeface="Calibri" pitchFamily="34" charset="0"/>
                  <a:cs typeface="Arial" pitchFamily="34" charset="0"/>
                </a:rPr>
                <a:t> </a:t>
              </a:r>
              <a:endParaRPr lang="tr-TR" altLang="en-US" sz="1100" b="1" dirty="0">
                <a:latin typeface="Calibri" pitchFamily="34" charset="0"/>
                <a:cs typeface="Arial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r-TR" altLang="en-US" sz="1100" b="1" dirty="0">
                  <a:latin typeface="Calibri" pitchFamily="34" charset="0"/>
                  <a:cs typeface="Arial" pitchFamily="34" charset="0"/>
                </a:rPr>
                <a:t>	</a:t>
              </a:r>
              <a:r>
                <a:rPr lang="en-US" altLang="en-US" sz="1100" b="1" dirty="0" err="1">
                  <a:latin typeface="Calibri" pitchFamily="34" charset="0"/>
                  <a:cs typeface="Arial" pitchFamily="34" charset="0"/>
                </a:rPr>
                <a:t>Corequisite</a:t>
              </a:r>
              <a:endParaRPr lang="en-US" sz="11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79" name="Elbow Connector 100"/>
            <p:cNvCxnSpPr/>
            <p:nvPr/>
          </p:nvCxnSpPr>
          <p:spPr>
            <a:xfrm>
              <a:off x="357819" y="6400800"/>
              <a:ext cx="41220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0" name="Straight Arrow Connector 279"/>
            <p:cNvCxnSpPr/>
            <p:nvPr/>
          </p:nvCxnSpPr>
          <p:spPr>
            <a:xfrm>
              <a:off x="357819" y="6606540"/>
              <a:ext cx="412204" cy="0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45" name="Straight Connector 144"/>
          <p:cNvCxnSpPr/>
          <p:nvPr/>
        </p:nvCxnSpPr>
        <p:spPr>
          <a:xfrm rot="5400000">
            <a:off x="8141332" y="2274258"/>
            <a:ext cx="0" cy="585464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>
            <a:off x="8150455" y="1788478"/>
            <a:ext cx="0" cy="585464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7467600" y="2357438"/>
            <a:ext cx="86629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H="1">
            <a:off x="7467600" y="2293143"/>
            <a:ext cx="86629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H="1">
            <a:off x="7485291" y="3007515"/>
            <a:ext cx="86629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7485888" y="3071818"/>
            <a:ext cx="86629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42" idx="3"/>
            <a:endCxn id="77" idx="1"/>
          </p:cNvCxnSpPr>
          <p:nvPr/>
        </p:nvCxnSpPr>
        <p:spPr>
          <a:xfrm flipV="1">
            <a:off x="4753661" y="2556080"/>
            <a:ext cx="370449" cy="12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AutoShape 225">
            <a:extLst>
              <a:ext uri="{FF2B5EF4-FFF2-40B4-BE49-F238E27FC236}">
                <a16:creationId xmlns:a16="http://schemas.microsoft.com/office/drawing/2014/main" id="{6F4C86C7-D1FA-45A9-8EA0-EA7695404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0164" y="1085515"/>
            <a:ext cx="1211818" cy="46134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000" dirty="0" smtClean="0">
                <a:effectLst/>
                <a:latin typeface="Calibri"/>
                <a:ea typeface="Calibri"/>
                <a:cs typeface="Times New Roman"/>
              </a:rPr>
              <a:t>**</a:t>
            </a:r>
            <a:r>
              <a:rPr lang="en-US" sz="900" dirty="0">
                <a:effectLst/>
                <a:latin typeface="Calibri"/>
                <a:ea typeface="Calibri"/>
                <a:cs typeface="Times New Roman"/>
              </a:rPr>
              <a:t>see prerequisite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latin typeface="Calibri"/>
                <a:ea typeface="Calibri"/>
                <a:cs typeface="Times New Roman"/>
              </a:rPr>
              <a:t>details</a:t>
            </a:r>
            <a:r>
              <a:rPr lang="en-US" sz="900" dirty="0">
                <a:ea typeface="Calibri"/>
                <a:cs typeface="Times New Roman"/>
              </a:rPr>
              <a:t> </a:t>
            </a:r>
            <a:endParaRPr lang="en-US" sz="9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9" name="AutoShape 225"/>
          <p:cNvSpPr>
            <a:spLocks noChangeArrowheads="1"/>
          </p:cNvSpPr>
          <p:nvPr/>
        </p:nvSpPr>
        <p:spPr bwMode="auto">
          <a:xfrm>
            <a:off x="8765155" y="738806"/>
            <a:ext cx="984771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</a:t>
            </a:r>
            <a:r>
              <a:rPr lang="tr-TR" sz="11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492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*</a:t>
            </a:r>
            <a:r>
              <a:rPr lang="tr-TR" sz="1100" dirty="0">
                <a:latin typeface="Calibri"/>
                <a:ea typeface="Calibri"/>
                <a:cs typeface="Times New Roman"/>
              </a:rPr>
              <a:t>**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AutoShape 225">
            <a:extLst>
              <a:ext uri="{FF2B5EF4-FFF2-40B4-BE49-F238E27FC236}">
                <a16:creationId xmlns:a16="http://schemas.microsoft.com/office/drawing/2014/main" id="{9180B581-B448-4D7B-A231-D12D76131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207" y="5147468"/>
            <a:ext cx="1061231" cy="33369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*</a:t>
            </a:r>
            <a:r>
              <a:rPr lang="en-US" sz="900" dirty="0">
                <a:effectLst/>
                <a:latin typeface="Calibri"/>
                <a:ea typeface="Calibri"/>
                <a:cs typeface="Times New Roman"/>
              </a:rPr>
              <a:t>see prerequisite details</a:t>
            </a:r>
            <a:endParaRPr lang="en-US" sz="1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1" name="AutoShape 225"/>
          <p:cNvSpPr>
            <a:spLocks noChangeArrowheads="1"/>
          </p:cNvSpPr>
          <p:nvPr/>
        </p:nvSpPr>
        <p:spPr bwMode="auto">
          <a:xfrm>
            <a:off x="6342647" y="47612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</a:t>
            </a:r>
            <a:r>
              <a:rPr lang="tr-TR" sz="11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XX1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*</a:t>
            </a:r>
          </a:p>
        </p:txBody>
      </p:sp>
      <p:sp>
        <p:nvSpPr>
          <p:cNvPr id="80" name="AutoShape 225"/>
          <p:cNvSpPr>
            <a:spLocks noChangeArrowheads="1"/>
          </p:cNvSpPr>
          <p:nvPr/>
        </p:nvSpPr>
        <p:spPr bwMode="auto">
          <a:xfrm>
            <a:off x="3891966" y="624840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TKL 202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3" name="AutoShape 225"/>
          <p:cNvSpPr>
            <a:spLocks noChangeArrowheads="1"/>
          </p:cNvSpPr>
          <p:nvPr/>
        </p:nvSpPr>
        <p:spPr bwMode="auto">
          <a:xfrm>
            <a:off x="152392" y="47612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BME102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4" name="AutoShape 225"/>
          <p:cNvSpPr>
            <a:spLocks noChangeArrowheads="1"/>
          </p:cNvSpPr>
          <p:nvPr/>
        </p:nvSpPr>
        <p:spPr bwMode="auto">
          <a:xfrm>
            <a:off x="1460500" y="556260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ES 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112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8" name="AutoShape 225"/>
          <p:cNvSpPr>
            <a:spLocks noChangeArrowheads="1"/>
          </p:cNvSpPr>
          <p:nvPr/>
        </p:nvSpPr>
        <p:spPr bwMode="auto">
          <a:xfrm>
            <a:off x="2726055" y="395483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BME211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9" name="AutoShape 225"/>
          <p:cNvSpPr>
            <a:spLocks noChangeArrowheads="1"/>
          </p:cNvSpPr>
          <p:nvPr/>
        </p:nvSpPr>
        <p:spPr bwMode="auto">
          <a:xfrm>
            <a:off x="2709395" y="47612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BME213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2" name="AutoShape 225"/>
          <p:cNvSpPr>
            <a:spLocks noChangeArrowheads="1"/>
          </p:cNvSpPr>
          <p:nvPr/>
        </p:nvSpPr>
        <p:spPr bwMode="auto">
          <a:xfrm>
            <a:off x="3891966" y="235732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BME214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4" name="AutoShape 225"/>
          <p:cNvSpPr>
            <a:spLocks noChangeArrowheads="1"/>
          </p:cNvSpPr>
          <p:nvPr/>
        </p:nvSpPr>
        <p:spPr bwMode="auto">
          <a:xfrm>
            <a:off x="3891966" y="315864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BME222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9" name="AutoShape 225"/>
          <p:cNvSpPr>
            <a:spLocks noChangeArrowheads="1"/>
          </p:cNvSpPr>
          <p:nvPr/>
        </p:nvSpPr>
        <p:spPr bwMode="auto">
          <a:xfrm>
            <a:off x="3891966" y="395483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BME252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2" name="AutoShape 225"/>
          <p:cNvSpPr>
            <a:spLocks noChangeArrowheads="1"/>
          </p:cNvSpPr>
          <p:nvPr/>
        </p:nvSpPr>
        <p:spPr bwMode="auto">
          <a:xfrm>
            <a:off x="3891966" y="47612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BME262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3" name="AutoShape 225"/>
          <p:cNvSpPr>
            <a:spLocks noChangeArrowheads="1"/>
          </p:cNvSpPr>
          <p:nvPr/>
        </p:nvSpPr>
        <p:spPr bwMode="auto">
          <a:xfrm>
            <a:off x="5124110" y="556260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latin typeface="Calibri"/>
                <a:ea typeface="Calibri"/>
                <a:cs typeface="Times New Roman"/>
              </a:rPr>
              <a:t>ES </a:t>
            </a:r>
            <a:r>
              <a:rPr lang="en-US" sz="1100" dirty="0" smtClean="0">
                <a:latin typeface="Calibri"/>
                <a:ea typeface="Calibri"/>
                <a:cs typeface="Times New Roman"/>
              </a:rPr>
              <a:t>272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6" name="AutoShape 225"/>
          <p:cNvSpPr>
            <a:spLocks noChangeArrowheads="1"/>
          </p:cNvSpPr>
          <p:nvPr/>
        </p:nvSpPr>
        <p:spPr bwMode="auto">
          <a:xfrm>
            <a:off x="7620000" y="155600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BME421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7" name="AutoShape 225"/>
          <p:cNvSpPr>
            <a:spLocks noChangeArrowheads="1"/>
          </p:cNvSpPr>
          <p:nvPr/>
        </p:nvSpPr>
        <p:spPr bwMode="auto">
          <a:xfrm>
            <a:off x="7620000" y="235732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BME441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59" name="Straight Arrow Connector 158"/>
          <p:cNvCxnSpPr>
            <a:stCxn id="84" idx="3"/>
            <a:endCxn id="157" idx="1"/>
          </p:cNvCxnSpPr>
          <p:nvPr/>
        </p:nvCxnSpPr>
        <p:spPr>
          <a:xfrm>
            <a:off x="7204342" y="2557346"/>
            <a:ext cx="4156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0" name="AutoShape 225"/>
          <p:cNvSpPr>
            <a:spLocks noChangeArrowheads="1"/>
          </p:cNvSpPr>
          <p:nvPr/>
        </p:nvSpPr>
        <p:spPr bwMode="auto">
          <a:xfrm>
            <a:off x="8888231" y="556260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FE </a:t>
            </a:r>
            <a:r>
              <a:rPr lang="tr-TR" sz="1100" dirty="0" smtClean="0">
                <a:effectLst/>
                <a:latin typeface="Calibri"/>
                <a:ea typeface="Calibri"/>
                <a:cs typeface="Times New Roman"/>
              </a:rPr>
              <a:t>XX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3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1" name="AutoShape 225"/>
          <p:cNvSpPr>
            <a:spLocks noChangeArrowheads="1"/>
          </p:cNvSpPr>
          <p:nvPr/>
        </p:nvSpPr>
        <p:spPr bwMode="auto">
          <a:xfrm>
            <a:off x="7620000" y="47612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ea typeface="Calibri"/>
                <a:cs typeface="Times New Roman"/>
              </a:rPr>
              <a:t>BME</a:t>
            </a:r>
            <a:r>
              <a:rPr lang="tr-TR" sz="1100" dirty="0" smtClean="0">
                <a:effectLst/>
                <a:latin typeface="Calibri"/>
                <a:ea typeface="Calibri"/>
                <a:cs typeface="Times New Roman"/>
              </a:rPr>
              <a:t> XX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3*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3" name="AutoShape 225"/>
          <p:cNvSpPr>
            <a:spLocks noChangeArrowheads="1"/>
          </p:cNvSpPr>
          <p:nvPr/>
        </p:nvSpPr>
        <p:spPr bwMode="auto">
          <a:xfrm>
            <a:off x="173315" y="235219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latin typeface="Calibri"/>
                <a:ea typeface="Calibri"/>
                <a:cs typeface="Times New Roman"/>
              </a:rPr>
              <a:t>PHYS 101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4" name="AutoShape 225"/>
          <p:cNvSpPr>
            <a:spLocks noChangeArrowheads="1"/>
          </p:cNvSpPr>
          <p:nvPr/>
        </p:nvSpPr>
        <p:spPr bwMode="auto">
          <a:xfrm>
            <a:off x="1447216" y="2352190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PHYS 102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65" name="Straight Arrow Connector 164"/>
          <p:cNvCxnSpPr>
            <a:stCxn id="163" idx="3"/>
            <a:endCxn id="164" idx="1"/>
          </p:cNvCxnSpPr>
          <p:nvPr/>
        </p:nvCxnSpPr>
        <p:spPr>
          <a:xfrm>
            <a:off x="1035010" y="2552215"/>
            <a:ext cx="41220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7" name="Elbow Connector 98"/>
          <p:cNvCxnSpPr>
            <a:stCxn id="23" idx="3"/>
            <a:endCxn id="57" idx="1"/>
          </p:cNvCxnSpPr>
          <p:nvPr/>
        </p:nvCxnSpPr>
        <p:spPr>
          <a:xfrm>
            <a:off x="1014087" y="3358666"/>
            <a:ext cx="170561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AutoShape 225"/>
          <p:cNvSpPr>
            <a:spLocks noChangeArrowheads="1"/>
          </p:cNvSpPr>
          <p:nvPr/>
        </p:nvSpPr>
        <p:spPr bwMode="auto">
          <a:xfrm>
            <a:off x="1445137" y="395483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MATH </a:t>
            </a:r>
            <a:r>
              <a:rPr lang="tr-TR" sz="1100" dirty="0" smtClean="0">
                <a:effectLst/>
                <a:latin typeface="Calibri"/>
                <a:ea typeface="Calibri"/>
                <a:cs typeface="Times New Roman"/>
              </a:rPr>
              <a:t>2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2</a:t>
            </a:r>
            <a:r>
              <a:rPr lang="tr-TR" sz="1100" dirty="0" smtClean="0">
                <a:effectLst/>
                <a:latin typeface="Calibri"/>
                <a:ea typeface="Calibri"/>
                <a:cs typeface="Times New Roman"/>
              </a:rPr>
              <a:t>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85" name="Elbow Connector 100"/>
          <p:cNvCxnSpPr>
            <a:stCxn id="164" idx="3"/>
            <a:endCxn id="142" idx="1"/>
          </p:cNvCxnSpPr>
          <p:nvPr/>
        </p:nvCxnSpPr>
        <p:spPr>
          <a:xfrm>
            <a:off x="2308911" y="2552215"/>
            <a:ext cx="1583055" cy="51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endCxn id="189" idx="1"/>
          </p:cNvCxnSpPr>
          <p:nvPr/>
        </p:nvCxnSpPr>
        <p:spPr>
          <a:xfrm rot="16200000" flipH="1">
            <a:off x="5843271" y="2859290"/>
            <a:ext cx="791676" cy="20707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endCxn id="78" idx="1"/>
          </p:cNvCxnSpPr>
          <p:nvPr/>
        </p:nvCxnSpPr>
        <p:spPr>
          <a:xfrm rot="16200000" flipH="1">
            <a:off x="5843930" y="3656139"/>
            <a:ext cx="786546" cy="21088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endCxn id="19" idx="1"/>
          </p:cNvCxnSpPr>
          <p:nvPr/>
        </p:nvCxnSpPr>
        <p:spPr>
          <a:xfrm>
            <a:off x="1875782" y="644348"/>
            <a:ext cx="5744218" cy="310358"/>
          </a:xfrm>
          <a:prstGeom prst="bentConnector3">
            <a:avLst>
              <a:gd name="adj1" fmla="val 42664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endCxn id="153" idx="2"/>
          </p:cNvCxnSpPr>
          <p:nvPr/>
        </p:nvCxnSpPr>
        <p:spPr>
          <a:xfrm flipV="1">
            <a:off x="1891348" y="5962650"/>
            <a:ext cx="3663610" cy="13105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endCxn id="153" idx="1"/>
          </p:cNvCxnSpPr>
          <p:nvPr/>
        </p:nvCxnSpPr>
        <p:spPr>
          <a:xfrm rot="16200000" flipH="1">
            <a:off x="3008148" y="3646663"/>
            <a:ext cx="4006880" cy="22504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47" idx="3"/>
            <a:endCxn id="54" idx="2"/>
          </p:cNvCxnSpPr>
          <p:nvPr/>
        </p:nvCxnSpPr>
        <p:spPr>
          <a:xfrm flipV="1">
            <a:off x="2322195" y="1148990"/>
            <a:ext cx="834708" cy="60703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Elbow Connector 100"/>
          <p:cNvCxnSpPr/>
          <p:nvPr/>
        </p:nvCxnSpPr>
        <p:spPr>
          <a:xfrm>
            <a:off x="3154680" y="1755744"/>
            <a:ext cx="1755648" cy="1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Elbow Connector 100"/>
          <p:cNvCxnSpPr>
            <a:stCxn id="134" idx="2"/>
          </p:cNvCxnSpPr>
          <p:nvPr/>
        </p:nvCxnSpPr>
        <p:spPr>
          <a:xfrm>
            <a:off x="1891348" y="5962650"/>
            <a:ext cx="0" cy="13105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Elbow Connector 100"/>
          <p:cNvCxnSpPr>
            <a:stCxn id="18" idx="0"/>
          </p:cNvCxnSpPr>
          <p:nvPr/>
        </p:nvCxnSpPr>
        <p:spPr>
          <a:xfrm flipH="1" flipV="1">
            <a:off x="1891347" y="644348"/>
            <a:ext cx="1" cy="11033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AutoShape 144"/>
          <p:cNvSpPr>
            <a:spLocks noChangeArrowheads="1"/>
          </p:cNvSpPr>
          <p:nvPr/>
        </p:nvSpPr>
        <p:spPr bwMode="auto">
          <a:xfrm>
            <a:off x="1460500" y="754681"/>
            <a:ext cx="861695" cy="400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AFE 132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06" name="Elbow Connector 105"/>
          <p:cNvCxnSpPr>
            <a:endCxn id="144" idx="1"/>
          </p:cNvCxnSpPr>
          <p:nvPr/>
        </p:nvCxnSpPr>
        <p:spPr>
          <a:xfrm rot="16200000" flipH="1">
            <a:off x="3392037" y="2858736"/>
            <a:ext cx="806451" cy="19340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144" idx="3"/>
          </p:cNvCxnSpPr>
          <p:nvPr/>
        </p:nvCxnSpPr>
        <p:spPr>
          <a:xfrm flipH="1" flipV="1">
            <a:off x="4753661" y="3358666"/>
            <a:ext cx="135839" cy="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142" idx="0"/>
            <a:endCxn id="19" idx="1"/>
          </p:cNvCxnSpPr>
          <p:nvPr/>
        </p:nvCxnSpPr>
        <p:spPr>
          <a:xfrm rot="5400000" flipH="1" flipV="1">
            <a:off x="5270100" y="7421"/>
            <a:ext cx="1402615" cy="329718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 rot="16200000" flipH="1">
            <a:off x="2963577" y="4024437"/>
            <a:ext cx="1603736" cy="27000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583858" y="3357569"/>
            <a:ext cx="57600" cy="1097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524000"/>
            <a:ext cx="914400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/>
            </a:lvl1pPr>
            <a:lvl2pPr marL="857250" lvl="1" indent="-400050">
              <a:buFont typeface="+mj-lt"/>
              <a:buAutoNum type="alphaLcParenR"/>
              <a:defRPr sz="1400"/>
            </a:lvl2pPr>
          </a:lstStyle>
          <a:p>
            <a:r>
              <a:rPr lang="en-US" b="0" dirty="0" smtClean="0"/>
              <a:t>** </a:t>
            </a:r>
            <a:r>
              <a:rPr lang="en-US" b="0" dirty="0" err="1"/>
              <a:t>Sadece</a:t>
            </a:r>
            <a:r>
              <a:rPr lang="en-US" b="0" dirty="0"/>
              <a:t> </a:t>
            </a:r>
            <a:r>
              <a:rPr lang="en-US" b="0" dirty="0" err="1"/>
              <a:t>mezuniyet</a:t>
            </a:r>
            <a:r>
              <a:rPr lang="en-US" b="0" dirty="0"/>
              <a:t> </a:t>
            </a:r>
            <a:r>
              <a:rPr lang="en-US" b="0" dirty="0" err="1"/>
              <a:t>durumundaki</a:t>
            </a:r>
            <a:r>
              <a:rPr lang="en-US" b="0" dirty="0"/>
              <a:t> </a:t>
            </a:r>
            <a:r>
              <a:rPr lang="en-US" b="0" dirty="0" err="1"/>
              <a:t>öğrenciler</a:t>
            </a:r>
            <a:r>
              <a:rPr lang="en-US" b="0" dirty="0"/>
              <a:t> </a:t>
            </a:r>
            <a:r>
              <a:rPr lang="en-US" b="0" dirty="0" smtClean="0"/>
              <a:t>BME </a:t>
            </a:r>
            <a:r>
              <a:rPr lang="en-US" b="0" dirty="0"/>
              <a:t>492 </a:t>
            </a:r>
            <a:r>
              <a:rPr lang="en-US" b="0" dirty="0" err="1"/>
              <a:t>dersine</a:t>
            </a:r>
            <a:r>
              <a:rPr lang="en-US" b="0" dirty="0"/>
              <a:t> </a:t>
            </a:r>
            <a:r>
              <a:rPr lang="en-US" b="0" dirty="0" err="1"/>
              <a:t>kayıt</a:t>
            </a:r>
            <a:r>
              <a:rPr lang="en-US" b="0" dirty="0"/>
              <a:t> </a:t>
            </a:r>
            <a:r>
              <a:rPr lang="en-US" b="0" dirty="0" err="1"/>
              <a:t>olabilirler</a:t>
            </a:r>
            <a:r>
              <a:rPr lang="en-US" b="0" dirty="0"/>
              <a:t>. </a:t>
            </a:r>
          </a:p>
          <a:p>
            <a:r>
              <a:rPr lang="en-US" b="0" dirty="0" smtClean="0"/>
              <a:t>** </a:t>
            </a:r>
            <a:r>
              <a:rPr lang="en-US" b="0" dirty="0"/>
              <a:t>Only students in graduation situation can register for </a:t>
            </a:r>
            <a:r>
              <a:rPr lang="en-US" b="0" dirty="0" smtClean="0"/>
              <a:t>BME </a:t>
            </a:r>
            <a:r>
              <a:rPr lang="en-US" b="0" dirty="0"/>
              <a:t>492.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C327E1-A381-4CEE-9208-901717F74646}"/>
              </a:ext>
            </a:extLst>
          </p:cNvPr>
          <p:cNvSpPr txBox="1"/>
          <p:nvPr/>
        </p:nvSpPr>
        <p:spPr>
          <a:xfrm>
            <a:off x="457200" y="695980"/>
            <a:ext cx="914400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/>
            </a:lvl1pPr>
            <a:lvl2pPr marL="857250" lvl="1" indent="-400050">
              <a:buFont typeface="+mj-lt"/>
              <a:buAutoNum type="alphaLcParenR"/>
              <a:defRPr sz="1400"/>
            </a:lvl2pPr>
          </a:lstStyle>
          <a:p>
            <a:r>
              <a:rPr lang="en-US" b="0" dirty="0"/>
              <a:t>* For students admitted in 2016 or later, at least three of the restricted elective courses must have </a:t>
            </a:r>
            <a:r>
              <a:rPr lang="en-US" b="0" dirty="0" smtClean="0"/>
              <a:t>BME </a:t>
            </a:r>
            <a:r>
              <a:rPr lang="en-US" b="0" dirty="0"/>
              <a:t>code.</a:t>
            </a:r>
          </a:p>
          <a:p>
            <a:r>
              <a:rPr lang="en-US" b="0" dirty="0"/>
              <a:t>* 2016 </a:t>
            </a:r>
            <a:r>
              <a:rPr lang="en-US" b="0" dirty="0" err="1"/>
              <a:t>yılı</a:t>
            </a:r>
            <a:r>
              <a:rPr lang="en-US" b="0" dirty="0"/>
              <a:t> </a:t>
            </a:r>
            <a:r>
              <a:rPr lang="en-US" b="0" dirty="0" err="1"/>
              <a:t>veya</a:t>
            </a:r>
            <a:r>
              <a:rPr lang="en-US" b="0" dirty="0"/>
              <a:t> </a:t>
            </a:r>
            <a:r>
              <a:rPr lang="en-US" b="0" dirty="0" err="1"/>
              <a:t>sonrası</a:t>
            </a:r>
            <a:r>
              <a:rPr lang="en-US" b="0" dirty="0"/>
              <a:t> </a:t>
            </a:r>
            <a:r>
              <a:rPr lang="en-US" b="0" dirty="0" err="1"/>
              <a:t>girişli</a:t>
            </a:r>
            <a:r>
              <a:rPr lang="en-US" b="0" dirty="0"/>
              <a:t> </a:t>
            </a:r>
            <a:r>
              <a:rPr lang="en-US" b="0" dirty="0" err="1"/>
              <a:t>öğrencilerin</a:t>
            </a:r>
            <a:r>
              <a:rPr lang="en-US" b="0" dirty="0"/>
              <a:t> </a:t>
            </a:r>
            <a:r>
              <a:rPr lang="en-US" b="0" dirty="0" err="1"/>
              <a:t>kısıtlı</a:t>
            </a:r>
            <a:r>
              <a:rPr lang="en-US" b="0" dirty="0"/>
              <a:t> </a:t>
            </a:r>
            <a:r>
              <a:rPr lang="en-US" b="0" dirty="0" err="1"/>
              <a:t>seçmeli</a:t>
            </a:r>
            <a:r>
              <a:rPr lang="en-US" b="0" dirty="0"/>
              <a:t> </a:t>
            </a:r>
            <a:r>
              <a:rPr lang="en-US" b="0" dirty="0" err="1"/>
              <a:t>derslerinin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</a:t>
            </a:r>
            <a:r>
              <a:rPr lang="en-US" b="0" dirty="0" err="1"/>
              <a:t>az</a:t>
            </a:r>
            <a:r>
              <a:rPr lang="en-US" b="0" dirty="0"/>
              <a:t> 3 </a:t>
            </a:r>
            <a:r>
              <a:rPr lang="en-US" b="0" dirty="0" err="1"/>
              <a:t>tanesi</a:t>
            </a:r>
            <a:r>
              <a:rPr lang="en-US" b="0" dirty="0"/>
              <a:t> </a:t>
            </a:r>
            <a:r>
              <a:rPr lang="en-US" b="0" dirty="0" smtClean="0"/>
              <a:t>BME </a:t>
            </a:r>
            <a:r>
              <a:rPr lang="en-US" b="0" dirty="0" err="1"/>
              <a:t>kodlu</a:t>
            </a:r>
            <a:r>
              <a:rPr lang="en-US" b="0" dirty="0"/>
              <a:t> </a:t>
            </a:r>
            <a:r>
              <a:rPr lang="en-US" b="0" dirty="0" err="1"/>
              <a:t>olmalıdır</a:t>
            </a:r>
            <a:r>
              <a:rPr lang="en-US" b="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25996F-F729-4657-BC50-FB9658A7D4D7}"/>
              </a:ext>
            </a:extLst>
          </p:cNvPr>
          <p:cNvSpPr txBox="1"/>
          <p:nvPr/>
        </p:nvSpPr>
        <p:spPr>
          <a:xfrm>
            <a:off x="381000" y="317123"/>
            <a:ext cx="204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Prerequisite details:</a:t>
            </a:r>
          </a:p>
        </p:txBody>
      </p:sp>
    </p:spTree>
    <p:extLst>
      <p:ext uri="{BB962C8B-B14F-4D97-AF65-F5344CB8AC3E}">
        <p14:creationId xmlns:p14="http://schemas.microsoft.com/office/powerpoint/2010/main" val="22392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195</Words>
  <Application>Microsoft Office PowerPoint</Application>
  <PresentationFormat>A4 Paper (210x297 mm)</PresentationFormat>
  <Paragraphs>65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olush</dc:creator>
  <cp:lastModifiedBy>Gokhan Ertas</cp:lastModifiedBy>
  <cp:revision>109</cp:revision>
  <cp:lastPrinted>2016-08-12T08:02:32Z</cp:lastPrinted>
  <dcterms:created xsi:type="dcterms:W3CDTF">2006-08-16T00:00:00Z</dcterms:created>
  <dcterms:modified xsi:type="dcterms:W3CDTF">2024-02-01T14:45:05Z</dcterms:modified>
</cp:coreProperties>
</file>