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1"/>
  </p:notesMasterIdLst>
  <p:sldIdLst>
    <p:sldId id="256" r:id="rId2"/>
    <p:sldId id="318" r:id="rId3"/>
    <p:sldId id="317" r:id="rId4"/>
    <p:sldId id="313" r:id="rId5"/>
    <p:sldId id="314" r:id="rId6"/>
    <p:sldId id="315" r:id="rId7"/>
    <p:sldId id="316" r:id="rId8"/>
    <p:sldId id="287" r:id="rId9"/>
    <p:sldId id="288" r:id="rId10"/>
    <p:sldId id="289" r:id="rId11"/>
    <p:sldId id="290" r:id="rId12"/>
    <p:sldId id="304" r:id="rId13"/>
    <p:sldId id="308" r:id="rId14"/>
    <p:sldId id="292" r:id="rId15"/>
    <p:sldId id="293" r:id="rId16"/>
    <p:sldId id="309" r:id="rId17"/>
    <p:sldId id="310" r:id="rId18"/>
    <p:sldId id="311" r:id="rId19"/>
    <p:sldId id="312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9DCB485-DEC4-4D48-B483-B32CC755C4B7}">
  <a:tblStyle styleId="{19DCB485-DEC4-4D48-B483-B32CC755C4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0"/>
    <p:restoredTop sz="94690"/>
  </p:normalViewPr>
  <p:slideViewPr>
    <p:cSldViewPr snapToGrid="0">
      <p:cViewPr varScale="1">
        <p:scale>
          <a:sx n="44" d="100"/>
          <a:sy n="44" d="100"/>
        </p:scale>
        <p:origin x="4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ozgurkoyluoglu\Downloads\CE_MEZUN_OGRENCI_TAKIP_21.02.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ozgurkoyluoglu\Downloads\CE_MEZUN_OGRENCI_TAKIP_21.02.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200" dirty="0">
                <a:latin typeface="Arial Black" panose="020B0A04020102020204" pitchFamily="34" charset="0"/>
              </a:rPr>
              <a:t>MEZUNLARIN</a:t>
            </a:r>
            <a:r>
              <a:rPr lang="tr-TR" sz="1200" baseline="0" dirty="0">
                <a:latin typeface="Arial Black" panose="020B0A04020102020204" pitchFamily="34" charset="0"/>
              </a:rPr>
              <a:t> ÇALIŞMA ALANLARINA GÖRE DAĞILIMI</a:t>
            </a:r>
            <a:r>
              <a:rPr lang="tr-TR" sz="1200" dirty="0">
                <a:latin typeface="Arial Black" panose="020B0A04020102020204" pitchFamily="34" charset="0"/>
              </a:rPr>
              <a:t> </a:t>
            </a:r>
          </a:p>
        </c:rich>
      </c:tx>
      <c:layout>
        <c:manualLayout>
          <c:xMode val="edge"/>
          <c:yMode val="edge"/>
          <c:x val="5.5335912124993017E-2"/>
          <c:y val="2.2881331875953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462760006444506E-2"/>
          <c:y val="0.19651514714784005"/>
          <c:w val="0.8178456591433152"/>
          <c:h val="0.7155653213128779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D82-48E6-A119-AE10D5C7BEC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D82-48E6-A119-AE10D5C7BEC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D82-48E6-A119-AE10D5C7BEC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D82-48E6-A119-AE10D5C7BEC0}"/>
              </c:ext>
            </c:extLst>
          </c:dPt>
          <c:dLbls>
            <c:dLbl>
              <c:idx val="0"/>
              <c:layout>
                <c:manualLayout>
                  <c:x val="3.834126824278021E-2"/>
                  <c:y val="8.10126408673854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2A63D4-CD31-4A7E-94BA-794F12E5CE57}" type="CATEGORYNAME">
                      <a:rPr lang="en-US" sz="1100">
                        <a:latin typeface="Arial Black" panose="020B0A04020102020204" pitchFamily="34" charset="0"/>
                      </a:rPr>
                      <a:pPr>
                        <a:defRPr/>
                      </a:pPr>
                      <a:t>[KATEGORİ ADI]</a:t>
                    </a:fld>
                    <a:r>
                      <a:rPr lang="en-US" dirty="0"/>
                      <a:t>(11)</a:t>
                    </a:r>
                    <a:r>
                      <a:rPr lang="en-US" baseline="0" dirty="0"/>
                      <a:t>
</a:t>
                    </a:r>
                    <a:fld id="{C2841C07-5C74-4B7A-A0A9-1A0C294AABB3}" type="PERCENTAGE">
                      <a:rPr lang="en-US" baseline="0"/>
                      <a:pPr>
                        <a:defRPr/>
                      </a:pPr>
                      <a:t>[YÜZDE]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633034985338"/>
                      <c:h val="0.184385133577031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82-48E6-A119-AE10D5C7BEC0}"/>
                </c:ext>
              </c:extLst>
            </c:dLbl>
            <c:dLbl>
              <c:idx val="1"/>
              <c:layout>
                <c:manualLayout>
                  <c:x val="-5.2034432000938519E-2"/>
                  <c:y val="-6.07596002560515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1967BE-1475-4859-AF2D-6B1007CD9871}" type="CATEGORYNAME">
                      <a:rPr lang="en-US" sz="1100">
                        <a:solidFill>
                          <a:schemeClr val="accent4"/>
                        </a:solidFill>
                        <a:latin typeface="Arial Black" panose="020B0A04020102020204" pitchFamily="34" charset="0"/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[KATEGORİ ADI]</a:t>
                    </a:fld>
                    <a:r>
                      <a:rPr lang="en-US">
                        <a:solidFill>
                          <a:schemeClr val="accent4"/>
                        </a:solidFill>
                      </a:rPr>
                      <a:t>(31)</a:t>
                    </a:r>
                    <a:r>
                      <a:rPr lang="en-US" baseline="0">
                        <a:solidFill>
                          <a:schemeClr val="accent4"/>
                        </a:solidFill>
                      </a:rPr>
                      <a:t>
</a:t>
                    </a:r>
                    <a:fld id="{6342976D-485F-40E3-AFCC-2900D9603FC6}" type="PERCENTAGE">
                      <a:rPr lang="en-US" baseline="0">
                        <a:solidFill>
                          <a:schemeClr val="accent4"/>
                        </a:solidFill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[YÜZDE]</a:t>
                    </a:fld>
                    <a:endParaRPr lang="en-US" baseline="0">
                      <a:solidFill>
                        <a:schemeClr val="accent4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82-48E6-A119-AE10D5C7BEC0}"/>
                </c:ext>
              </c:extLst>
            </c:dLbl>
            <c:dLbl>
              <c:idx val="2"/>
              <c:layout>
                <c:manualLayout>
                  <c:x val="0.45187796211341308"/>
                  <c:y val="-1.594740164200831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FB6C86-5DFC-418B-915C-541EC741FE76}" type="CATEGORYNAME">
                      <a:rPr lang="en-US" sz="1100">
                        <a:solidFill>
                          <a:schemeClr val="accent6"/>
                        </a:solidFill>
                        <a:latin typeface="Arial Black" panose="020B0A04020102020204" pitchFamily="34" charset="0"/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[KATEGORİ ADI]</a:t>
                    </a:fld>
                    <a:r>
                      <a:rPr lang="en-US">
                        <a:solidFill>
                          <a:schemeClr val="accent6"/>
                        </a:solidFill>
                      </a:rPr>
                      <a:t> (63)</a:t>
                    </a:r>
                    <a:r>
                      <a:rPr lang="en-US" baseline="0">
                        <a:solidFill>
                          <a:schemeClr val="accent6"/>
                        </a:solidFill>
                      </a:rPr>
                      <a:t>
</a:t>
                    </a:r>
                    <a:fld id="{5A6F2829-3BA0-4045-80E5-9D4A83E112F4}" type="PERCENTAGE">
                      <a:rPr lang="en-US" baseline="0">
                        <a:solidFill>
                          <a:schemeClr val="accent6"/>
                        </a:solidFill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[YÜZDE]</a:t>
                    </a:fld>
                    <a:endParaRPr lang="en-US" baseline="0">
                      <a:solidFill>
                        <a:schemeClr val="accent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9004100218359198"/>
                      <c:h val="0.293792920438094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D82-48E6-A119-AE10D5C7BEC0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43943E-5B1E-4088-B698-1581CF0A80D5}" type="CATEGORYNAME">
                      <a:rPr lang="en-US" sz="11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pPr>
                        <a:defRPr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[KATEGORİ ADI]</a:t>
                    </a:fld>
                    <a:r>
                      <a:rPr lang="en-US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(44)</a:t>
                    </a:r>
                    <a:r>
                      <a:rPr lang="en-US" b="1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
</a:t>
                    </a:r>
                    <a:fld id="{108C07EE-831A-49C9-A696-09E528AD2332}" type="PERCENTAGE">
                      <a:rPr lang="en-US" b="1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[YÜZDE]</a:t>
                    </a:fld>
                    <a:endParaRPr lang="en-US" b="1" baseline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D82-48E6-A119-AE10D5C7BEC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'Calisan Dagilimi'!$B$1:$E$1</c:f>
              <c:strCache>
                <c:ptCount val="4"/>
                <c:pt idx="0">
                  <c:v>Meslek Dışı</c:v>
                </c:pt>
                <c:pt idx="1">
                  <c:v>Aile Şirketi</c:v>
                </c:pt>
                <c:pt idx="2">
                  <c:v>Küçük ve Orta ölçek Projeler</c:v>
                </c:pt>
                <c:pt idx="3">
                  <c:v>Büyük Projeler</c:v>
                </c:pt>
              </c:strCache>
            </c:strRef>
          </c:cat>
          <c:val>
            <c:numRef>
              <c:f>'Calisan Dagilimi'!$B$2:$E$2</c:f>
              <c:numCache>
                <c:formatCode>General</c:formatCode>
                <c:ptCount val="4"/>
                <c:pt idx="0">
                  <c:v>16</c:v>
                </c:pt>
                <c:pt idx="1">
                  <c:v>44</c:v>
                </c:pt>
                <c:pt idx="2">
                  <c:v>83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82-48E6-A119-AE10D5C7BE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Yıllar</a:t>
            </a:r>
            <a:r>
              <a:rPr lang="en-US" sz="1600" dirty="0"/>
              <a:t> </a:t>
            </a:r>
            <a:r>
              <a:rPr lang="en-US" sz="1600" dirty="0" err="1"/>
              <a:t>İtibariyle</a:t>
            </a:r>
            <a:r>
              <a:rPr lang="en-US" sz="1600" dirty="0"/>
              <a:t> </a:t>
            </a:r>
            <a:r>
              <a:rPr lang="en-US" sz="1600" dirty="0" err="1"/>
              <a:t>Mezun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Çalışan</a:t>
            </a:r>
            <a:r>
              <a:rPr lang="en-US" sz="1600" dirty="0"/>
              <a:t>/</a:t>
            </a:r>
            <a:r>
              <a:rPr lang="en-US" sz="1600" dirty="0" err="1"/>
              <a:t>Yüksek</a:t>
            </a:r>
            <a:r>
              <a:rPr lang="en-US" sz="1600" baseline="0" dirty="0"/>
              <a:t> </a:t>
            </a:r>
            <a:r>
              <a:rPr lang="en-US" sz="1600" baseline="0" dirty="0" err="1"/>
              <a:t>Lisans</a:t>
            </a:r>
            <a:r>
              <a:rPr lang="en-US" sz="1600" baseline="0" dirty="0"/>
              <a:t> </a:t>
            </a:r>
            <a:r>
              <a:rPr lang="en-US" sz="1600" baseline="0" dirty="0" err="1"/>
              <a:t>Yapan</a:t>
            </a:r>
            <a:r>
              <a:rPr lang="en-US" sz="1600" baseline="0" dirty="0"/>
              <a:t> </a:t>
            </a:r>
            <a:r>
              <a:rPr lang="en-US" sz="1600" baseline="0" dirty="0" err="1"/>
              <a:t>Öğrenci</a:t>
            </a:r>
            <a:r>
              <a:rPr lang="en-US" sz="1600" baseline="0" dirty="0"/>
              <a:t> </a:t>
            </a:r>
            <a:r>
              <a:rPr lang="en-US" sz="1600" baseline="0" dirty="0" err="1"/>
              <a:t>Sayıları</a:t>
            </a:r>
            <a:endParaRPr lang="en-US" sz="1600" dirty="0"/>
          </a:p>
        </c:rich>
      </c:tx>
      <c:layout>
        <c:manualLayout>
          <c:xMode val="edge"/>
          <c:yMode val="edge"/>
          <c:x val="0.1428414302628760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680948513722809E-2"/>
          <c:y val="0.11693254928513502"/>
          <c:w val="0.95066306173611692"/>
          <c:h val="0.82053872194234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'Mezun Durumu'!$C$1</c:f>
              <c:strCache>
                <c:ptCount val="1"/>
                <c:pt idx="0">
                  <c:v>Mezun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Durumu'!$C$2:$C$9</c:f>
              <c:numCache>
                <c:formatCode>General</c:formatCode>
                <c:ptCount val="8"/>
                <c:pt idx="0">
                  <c:v>4</c:v>
                </c:pt>
                <c:pt idx="1">
                  <c:v>17</c:v>
                </c:pt>
                <c:pt idx="2">
                  <c:v>33</c:v>
                </c:pt>
                <c:pt idx="3">
                  <c:v>30</c:v>
                </c:pt>
                <c:pt idx="4">
                  <c:v>51</c:v>
                </c:pt>
                <c:pt idx="5">
                  <c:v>78</c:v>
                </c:pt>
                <c:pt idx="6">
                  <c:v>63</c:v>
                </c:pt>
                <c:pt idx="7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70-45BD-8469-915C5652990D}"/>
            </c:ext>
          </c:extLst>
        </c:ser>
        <c:ser>
          <c:idx val="1"/>
          <c:order val="1"/>
          <c:tx>
            <c:strRef>
              <c:f>'Mezun Durumu'!$D$1</c:f>
              <c:strCache>
                <c:ptCount val="1"/>
                <c:pt idx="0">
                  <c:v>İnş. Müh.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Durumu'!$D$2:$D$9</c:f>
              <c:numCache>
                <c:formatCode>General</c:formatCode>
                <c:ptCount val="8"/>
                <c:pt idx="0">
                  <c:v>2</c:v>
                </c:pt>
                <c:pt idx="1">
                  <c:v>9</c:v>
                </c:pt>
                <c:pt idx="2">
                  <c:v>18</c:v>
                </c:pt>
                <c:pt idx="3">
                  <c:v>19</c:v>
                </c:pt>
                <c:pt idx="4">
                  <c:v>33</c:v>
                </c:pt>
                <c:pt idx="5">
                  <c:v>52</c:v>
                </c:pt>
                <c:pt idx="6">
                  <c:v>24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70-45BD-8469-915C5652990D}"/>
            </c:ext>
          </c:extLst>
        </c:ser>
        <c:ser>
          <c:idx val="2"/>
          <c:order val="2"/>
          <c:tx>
            <c:strRef>
              <c:f>'Mezun Durumu'!$E$1</c:f>
              <c:strCache>
                <c:ptCount val="1"/>
                <c:pt idx="0">
                  <c:v>Y. Lisans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Durumu'!$E$2:$E$9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5</c:v>
                </c:pt>
                <c:pt idx="4">
                  <c:v>9</c:v>
                </c:pt>
                <c:pt idx="5">
                  <c:v>12</c:v>
                </c:pt>
                <c:pt idx="6">
                  <c:v>8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70-45BD-8469-915C5652990D}"/>
            </c:ext>
          </c:extLst>
        </c:ser>
        <c:ser>
          <c:idx val="3"/>
          <c:order val="3"/>
          <c:tx>
            <c:strRef>
              <c:f>'Mezun Durumu'!$F$1</c:f>
              <c:strCache>
                <c:ptCount val="1"/>
                <c:pt idx="0">
                  <c:v>İnş. Müh. + Y. Lis.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Durumu'!$F$2:$F$9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70-45BD-8469-915C5652990D}"/>
            </c:ext>
          </c:extLst>
        </c:ser>
        <c:ser>
          <c:idx val="4"/>
          <c:order val="4"/>
          <c:tx>
            <c:strRef>
              <c:f>'Mezun Durumu'!$G$1</c:f>
              <c:strCache>
                <c:ptCount val="1"/>
                <c:pt idx="0">
                  <c:v>Asker/Diğer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Durumu'!$G$2:$G$9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70-45BD-8469-915C5652990D}"/>
            </c:ext>
          </c:extLst>
        </c:ser>
        <c:ser>
          <c:idx val="5"/>
          <c:order val="5"/>
          <c:tx>
            <c:strRef>
              <c:f>'Mezun Durumu'!$H$1</c:f>
              <c:strCache>
                <c:ptCount val="1"/>
                <c:pt idx="0">
                  <c:v>Çalışmayan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Durumu'!$H$2:$H$9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26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70-45BD-8469-915C5652990D}"/>
            </c:ext>
          </c:extLst>
        </c:ser>
        <c:ser>
          <c:idx val="6"/>
          <c:order val="6"/>
          <c:tx>
            <c:strRef>
              <c:f>'Mezun Durumu'!$I$1</c:f>
              <c:strCache>
                <c:ptCount val="1"/>
                <c:pt idx="0">
                  <c:v>Ulaşılamayan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>
              <a:innerShdw blurRad="114300">
                <a:schemeClr val="accent1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'Mezun Durumu'!$B$2:$B$9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'Mezun Durumu'!$I$2:$I$9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70-45BD-8469-915C565299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04411720"/>
        <c:axId val="404421520"/>
      </c:barChart>
      <c:catAx>
        <c:axId val="40441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404421520"/>
        <c:crosses val="autoZero"/>
        <c:auto val="1"/>
        <c:lblAlgn val="ctr"/>
        <c:lblOffset val="100"/>
        <c:noMultiLvlLbl val="0"/>
      </c:catAx>
      <c:valAx>
        <c:axId val="40442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tr-TR"/>
          </a:p>
        </c:txPr>
        <c:crossAx val="404411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Times New Roman" pitchFamily="18" charset="0"/>
        </a:defRPr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49712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2349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96795316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967953165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g8967953165_0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79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8967953165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8967953165_0_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g8967953165_0_5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717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8967953165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8967953165_0_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g8967953165_0_5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368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5213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832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5997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3670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3670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3670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5030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4432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38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522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2068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4272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787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89679531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896795316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g896795316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412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896795316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8967953165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g8967953165_0_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613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301992" y="861052"/>
            <a:ext cx="11440829" cy="509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o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o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8002" y="895149"/>
            <a:ext cx="11294443" cy="5139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Courier New"/>
              <a:buChar char="o"/>
              <a:defRPr sz="14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Courier New"/>
              <a:buChar char="o"/>
              <a:defRPr sz="14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8" Target="../media/image30.jpeg" Type="http://schemas.openxmlformats.org/officeDocument/2006/relationships/image"/><Relationship Id="rId3" Target="../media/image25.jpeg" Type="http://schemas.openxmlformats.org/officeDocument/2006/relationships/image"/><Relationship Id="rId7" Target="../media/image29.jpe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28.jpeg" Type="http://schemas.openxmlformats.org/officeDocument/2006/relationships/image"/><Relationship Id="rId5" Target="../media/image27.jpeg" Type="http://schemas.openxmlformats.org/officeDocument/2006/relationships/image"/><Relationship Id="rId10" Target="../media/image32.jpeg" Type="http://schemas.openxmlformats.org/officeDocument/2006/relationships/image"/><Relationship Id="rId4" Target="../media/image26.jpeg" Type="http://schemas.openxmlformats.org/officeDocument/2006/relationships/image"/><Relationship Id="rId9" Target="../media/image31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g.yeditepe.edu.tr/tr/insaat-muhendisligi-bolumu/erasmus-exchang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ational.yeditepe.edu.tr/global-study-programs/inter-institutional-development-cooperati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ditepe.edu.tr/" TargetMode="External"/><Relationship Id="rId7" Type="http://schemas.openxmlformats.org/officeDocument/2006/relationships/hyperlink" Target="mailto:duygu.tuylu@yeditepe.edu.t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ivil@yeditepe.edu.tr" TargetMode="External"/><Relationship Id="rId5" Type="http://schemas.openxmlformats.org/officeDocument/2006/relationships/hyperlink" Target="https://eng.yeditepe.edu.tr/tr/insaat-muhendisligi-bolumu" TargetMode="External"/><Relationship Id="rId4" Type="http://schemas.openxmlformats.org/officeDocument/2006/relationships/hyperlink" Target="eng.yeditepe.edu.tr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 ?><Relationships xmlns="http://schemas.openxmlformats.org/package/2006/relationships"><Relationship Id="rId8" Target="../media/image8.jpeg" Type="http://schemas.openxmlformats.org/officeDocument/2006/relationships/image"/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6.png" Type="http://schemas.openxmlformats.org/officeDocument/2006/relationships/image"/><Relationship Id="rId5" Target="../media/image5.jpeg" Type="http://schemas.openxmlformats.org/officeDocument/2006/relationships/image"/><Relationship Id="rId4" Target="../media/image4.jpeg" Type="http://schemas.openxmlformats.org/officeDocument/2006/relationships/image"/><Relationship Id="rId9" Target="../media/image9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https://eng.yeditepe.edu.tr/tr/insaat-muhendisligi-bolumu/dersler/3875" TargetMode="External" Type="http://schemas.openxmlformats.org/officeDocument/2006/relationships/hyperlink"/><Relationship Id="rId3" Target="https://eng.yeditepe.edu.tr/tr/insaat-muhendisligi-bolumu/dersler/2525" TargetMode="External" Type="http://schemas.openxmlformats.org/officeDocument/2006/relationships/hyperlink"/><Relationship Id="rId7" Target="https://eng.yeditepe.edu.tr/tr/insaat-muhendisligi-bolumu/dersler/2668" TargetMode="External" Type="http://schemas.openxmlformats.org/officeDocument/2006/relationships/hyperlink"/><Relationship Id="rId12" Target="../media/image12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Relationship Id="rId6" Target="https://eng.yeditepe.edu.tr/tr/insaat-muhendisligi-bolumu/dersler/2652" TargetMode="External" Type="http://schemas.openxmlformats.org/officeDocument/2006/relationships/hyperlink"/><Relationship Id="rId11" Target="../media/image11.jpeg" Type="http://schemas.openxmlformats.org/officeDocument/2006/relationships/image"/><Relationship Id="rId5" Target="https://eng.yeditepe.edu.tr/tr/insaat-muhendisligi-bolumu/dersler/2682" TargetMode="External" Type="http://schemas.openxmlformats.org/officeDocument/2006/relationships/hyperlink"/><Relationship Id="rId10" Target="https://eng.yeditepe.edu.tr/tr/insaat-muhendisligi-bolumu/dersler/2627" TargetMode="External" Type="http://schemas.openxmlformats.org/officeDocument/2006/relationships/hyperlink"/><Relationship Id="rId4" Target="https://eng.yeditepe.edu.tr/tr/insaat-muhendisligi-bolumu/dersler/2672" TargetMode="External" Type="http://schemas.openxmlformats.org/officeDocument/2006/relationships/hyperlink"/><Relationship Id="rId9" Target="../media/image10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8" Target="https://eng.yeditepe.edu.tr/tr/insaat-muhendisligi-bolumu/dersler/3649" TargetMode="External" Type="http://schemas.openxmlformats.org/officeDocument/2006/relationships/hyperlink"/><Relationship Id="rId13" Target="https://eng.yeditepe.edu.tr/tr/insaat-muhendisligi-bolumu/dersler/2682" TargetMode="External" Type="http://schemas.openxmlformats.org/officeDocument/2006/relationships/hyperlink"/><Relationship Id="rId18" Target="https://eng.yeditepe.edu.tr/tr/insaat-muhendisligi-bolumu/dersler/4031" TargetMode="External" Type="http://schemas.openxmlformats.org/officeDocument/2006/relationships/hyperlink"/><Relationship Id="rId3" Target="https://eng.yeditepe.edu.tr/tr/insaat-muhendisligi-bolumu/dersler/2623" TargetMode="External" Type="http://schemas.openxmlformats.org/officeDocument/2006/relationships/hyperlink"/><Relationship Id="rId21" Target="../media/image16.jpeg" Type="http://schemas.openxmlformats.org/officeDocument/2006/relationships/image"/><Relationship Id="rId7" Target="https://eng.yeditepe.edu.tr/tr/insaat-muhendisligi-bolumu/dersler/3631" TargetMode="External" Type="http://schemas.openxmlformats.org/officeDocument/2006/relationships/hyperlink"/><Relationship Id="rId12" Target="https://eng.yeditepe.edu.tr/tr/insaat-muhendisligi-bolumu/dersler/2680" TargetMode="External" Type="http://schemas.openxmlformats.org/officeDocument/2006/relationships/hyperlink"/><Relationship Id="rId17" Target="https://eng.yeditepe.edu.tr/tr/insaat-muhendisligi-bolumu/dersler/2629" TargetMode="External" Type="http://schemas.openxmlformats.org/officeDocument/2006/relationships/hyperlink"/><Relationship Id="rId2" Target="../notesSlides/notesSlide5.xml" Type="http://schemas.openxmlformats.org/officeDocument/2006/relationships/notesSlide"/><Relationship Id="rId16" Target="https://eng.yeditepe.edu.tr/tr/insaat-muhendisligi-bolumu/dersler/2611" TargetMode="External" Type="http://schemas.openxmlformats.org/officeDocument/2006/relationships/hyperlink"/><Relationship Id="rId20" Target="../media/image15.jpeg" Type="http://schemas.openxmlformats.org/officeDocument/2006/relationships/image"/><Relationship Id="rId1" Target="../slideLayouts/slideLayout2.xml" Type="http://schemas.openxmlformats.org/officeDocument/2006/relationships/slideLayout"/><Relationship Id="rId6" Target="https://eng.yeditepe.edu.tr/tr/insaat-muhendisligi-bolumu/dersler/3668" TargetMode="External" Type="http://schemas.openxmlformats.org/officeDocument/2006/relationships/hyperlink"/><Relationship Id="rId11" Target="https://eng.yeditepe.edu.tr/tr/insaat-muhendisligi-bolumu/dersler/2631" TargetMode="External" Type="http://schemas.openxmlformats.org/officeDocument/2006/relationships/hyperlink"/><Relationship Id="rId24" Target="https://eng.yeditepe.edu.tr/tr/insaat-muhendisligi-bolumu/dersler/3873" TargetMode="External" Type="http://schemas.openxmlformats.org/officeDocument/2006/relationships/hyperlink"/><Relationship Id="rId5" Target="https://eng.yeditepe.edu.tr/tr/insaat-muhendisligi-bolumu/dersler/3658" TargetMode="External" Type="http://schemas.openxmlformats.org/officeDocument/2006/relationships/hyperlink"/><Relationship Id="rId15" Target="../media/image14.jpeg" Type="http://schemas.openxmlformats.org/officeDocument/2006/relationships/image"/><Relationship Id="rId23" Target="https://eng.yeditepe.edu.tr/tr/insaat-muhendisligi-bolumu/dersler/2670" TargetMode="External" Type="http://schemas.openxmlformats.org/officeDocument/2006/relationships/hyperlink"/><Relationship Id="rId10" Target="https://eng.yeditepe.edu.tr/tr/insaat-muhendisligi-bolumu/dersler/2525" TargetMode="External" Type="http://schemas.openxmlformats.org/officeDocument/2006/relationships/hyperlink"/><Relationship Id="rId19" Target="https://eng.yeditepe.edu.tr/tr/insaat-muhendisligi-bolumu/dersler/3664" TargetMode="External" Type="http://schemas.openxmlformats.org/officeDocument/2006/relationships/hyperlink"/><Relationship Id="rId4" Target="https://eng.yeditepe.edu.tr/tr/insaat-muhendisligi-bolumu/dersler/2655" TargetMode="External" Type="http://schemas.openxmlformats.org/officeDocument/2006/relationships/hyperlink"/><Relationship Id="rId9" Target="https://eng.yeditepe.edu.tr/tr/insaat-muhendisligi-bolumu/dersler/3661" TargetMode="External" Type="http://schemas.openxmlformats.org/officeDocument/2006/relationships/hyperlink"/><Relationship Id="rId14" Target="../media/image13.jpeg" Type="http://schemas.openxmlformats.org/officeDocument/2006/relationships/image"/><Relationship Id="rId22" Target="https://eng.yeditepe.edu.tr/tr/insaat-muhendisligi-bolumu/dersler/2657" TargetMode="External" Type="http://schemas.openxmlformats.org/officeDocument/2006/relationships/hyperlink"/></Relationships>
</file>

<file path=ppt/slides/_rels/slide6.xml.rels><?xml version="1.0" encoding="UTF-8" standalone="yes" ?><Relationships xmlns="http://schemas.openxmlformats.org/package/2006/relationships"><Relationship Id="rId8" Target="../media/image17.jpeg" Type="http://schemas.openxmlformats.org/officeDocument/2006/relationships/image"/><Relationship Id="rId13" Target="https://eng.yeditepe.edu.tr/tr/insaat-muhendisligi-bolumu/dersler/3917" TargetMode="External" Type="http://schemas.openxmlformats.org/officeDocument/2006/relationships/hyperlink"/><Relationship Id="rId3" Target="https://eng.yeditepe.edu.tr/tr/insaat-muhendisligi-bolumu/dersler/2525" TargetMode="External" Type="http://schemas.openxmlformats.org/officeDocument/2006/relationships/hyperlink"/><Relationship Id="rId7" Target="https://eng.yeditepe.edu.tr/tr/insaat-muhendisligi-bolumu/dersler/2682" TargetMode="External" Type="http://schemas.openxmlformats.org/officeDocument/2006/relationships/hyperlink"/><Relationship Id="rId12" Target="https://eng.yeditepe.edu.tr/tr/insaat-muhendisligi-bolumu/dersler/2625" TargetMode="External" Type="http://schemas.openxmlformats.org/officeDocument/2006/relationships/hyperlink"/><Relationship Id="rId17" Target="../media/image20.jpeg" Type="http://schemas.openxmlformats.org/officeDocument/2006/relationships/image"/><Relationship Id="rId2" Target="../notesSlides/notesSlide6.xml" Type="http://schemas.openxmlformats.org/officeDocument/2006/relationships/notesSlide"/><Relationship Id="rId16" Target="https://eng.yeditepe.edu.tr/tr/insaat-muhendisligi-bolumu/dersler/2629" TargetMode="External" Type="http://schemas.openxmlformats.org/officeDocument/2006/relationships/hyperlink"/><Relationship Id="rId1" Target="../slideLayouts/slideLayout2.xml" Type="http://schemas.openxmlformats.org/officeDocument/2006/relationships/slideLayout"/><Relationship Id="rId6" Target="https://eng.yeditepe.edu.tr/tr/insaat-muhendisligi-bolumu/dersler/3642" TargetMode="External" Type="http://schemas.openxmlformats.org/officeDocument/2006/relationships/hyperlink"/><Relationship Id="rId11" Target="../media/image18.jpeg" Type="http://schemas.openxmlformats.org/officeDocument/2006/relationships/image"/><Relationship Id="rId5" Target="https://eng.yeditepe.edu.tr/tr/insaat-muhendisligi-bolumu/dersler/3652" TargetMode="External" Type="http://schemas.openxmlformats.org/officeDocument/2006/relationships/hyperlink"/><Relationship Id="rId15" Target="https://eng.yeditepe.edu.tr/tr/insaat-muhendisligi-bolumu/dersler/3664" TargetMode="External" Type="http://schemas.openxmlformats.org/officeDocument/2006/relationships/hyperlink"/><Relationship Id="rId10" Target="https://eng.yeditepe.edu.tr/tr/insaat-muhendisligi-bolumu/dersler/2609" TargetMode="External" Type="http://schemas.openxmlformats.org/officeDocument/2006/relationships/hyperlink"/><Relationship Id="rId4" Target="https://eng.yeditepe.edu.tr/tr/insaat-muhendisligi-bolumu/dersler/3647" TargetMode="External" Type="http://schemas.openxmlformats.org/officeDocument/2006/relationships/hyperlink"/><Relationship Id="rId9" Target="https://eng.yeditepe.edu.tr/tr/insaat-muhendisligi-bolumu/dersler/2599" TargetMode="External" Type="http://schemas.openxmlformats.org/officeDocument/2006/relationships/hyperlink"/><Relationship Id="rId14" Target="../media/image19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8" Target="../media/image24.jpeg" Type="http://schemas.openxmlformats.org/officeDocument/2006/relationships/image"/><Relationship Id="rId3" Target="https://eng.yeditepe.edu.tr/tr/insaat-muhendisligi-bolumu/dersler/2525" TargetMode="External" Type="http://schemas.openxmlformats.org/officeDocument/2006/relationships/hyperlink"/><Relationship Id="rId7" Target="../media/image23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https://eng.yeditepe.edu.tr/tr/insaat-muhendisligi-bolumu/dersler/2682" TargetMode="External" Type="http://schemas.openxmlformats.org/officeDocument/2006/relationships/hyperlink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0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100" cy="5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477" name="Google Shape;477;p40"/>
          <p:cNvSpPr txBox="1">
            <a:spLocks noGrp="1"/>
          </p:cNvSpPr>
          <p:nvPr>
            <p:ph type="body" idx="1"/>
          </p:nvPr>
        </p:nvSpPr>
        <p:spPr>
          <a:xfrm>
            <a:off x="234650" y="551104"/>
            <a:ext cx="11440800" cy="523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Öğrenciye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Mesleki</a:t>
            </a:r>
            <a:r>
              <a:rPr lang="en-US" sz="2400" dirty="0"/>
              <a:t> </a:t>
            </a:r>
            <a:r>
              <a:rPr lang="en-US" sz="2400" dirty="0" err="1"/>
              <a:t>Geleceğini</a:t>
            </a:r>
            <a:r>
              <a:rPr lang="en-US" sz="2400" dirty="0"/>
              <a:t> </a:t>
            </a:r>
            <a:r>
              <a:rPr lang="en-US" sz="2400" dirty="0" err="1"/>
              <a:t>Belirleme</a:t>
            </a:r>
            <a:r>
              <a:rPr lang="en-US" sz="2400" dirty="0"/>
              <a:t> </a:t>
            </a:r>
            <a:r>
              <a:rPr lang="en-US" sz="2400" dirty="0" err="1"/>
              <a:t>Özgürlüğü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sz="24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Ders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Programı</a:t>
            </a:r>
            <a:endParaRPr sz="2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8" name="Google Shape;478;p40"/>
          <p:cNvSpPr txBox="1">
            <a:spLocks noGrp="1"/>
          </p:cNvSpPr>
          <p:nvPr>
            <p:ph type="sldNum" idx="12"/>
          </p:nvPr>
        </p:nvSpPr>
        <p:spPr>
          <a:xfrm flipH="1">
            <a:off x="125002" y="6442659"/>
            <a:ext cx="333000" cy="26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aphicFrame>
        <p:nvGraphicFramePr>
          <p:cNvPr id="480" name="Google Shape;480;p40"/>
          <p:cNvGraphicFramePr/>
          <p:nvPr>
            <p:extLst>
              <p:ext uri="{D42A27DB-BD31-4B8C-83A1-F6EECF244321}">
                <p14:modId xmlns:p14="http://schemas.microsoft.com/office/powerpoint/2010/main" val="458555956"/>
              </p:ext>
            </p:extLst>
          </p:nvPr>
        </p:nvGraphicFramePr>
        <p:xfrm>
          <a:off x="234650" y="1353738"/>
          <a:ext cx="7033100" cy="3892176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54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5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7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BEŞİNCİ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ALTINCI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351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Akışkanlar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Mekaniği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341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Zemin Mekaniği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361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Ulaştırma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Sistemlerinin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Tasarımı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354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Hidrolik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363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Yer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Bilimleri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382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Betonarme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372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Yapı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Yönetimi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HTR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302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Atatürk İlkeleri ve İnkılap Tarihi II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381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Yapısal Analiz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XX4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 Seçmeli IV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HTR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301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Atatürk İlkeleri ve İnkılap Tarihi 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FE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XX3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Serbest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III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300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Yaz Stajı 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highlight>
                            <a:srgbClr val="00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highlight>
                          <a:srgbClr val="00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highlight>
                            <a:srgbClr val="00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highlight>
                          <a:srgbClr val="00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highlight>
                            <a:srgbClr val="00FFFF"/>
                          </a:highlight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 dirty="0">
                        <a:highlight>
                          <a:srgbClr val="00FFFF"/>
                        </a:highlight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81" name="Google Shape;481;p40"/>
          <p:cNvGraphicFramePr/>
          <p:nvPr>
            <p:extLst>
              <p:ext uri="{D42A27DB-BD31-4B8C-83A1-F6EECF244321}">
                <p14:modId xmlns:p14="http://schemas.microsoft.com/office/powerpoint/2010/main" val="125179025"/>
              </p:ext>
            </p:extLst>
          </p:nvPr>
        </p:nvGraphicFramePr>
        <p:xfrm>
          <a:off x="7470314" y="1750087"/>
          <a:ext cx="4374861" cy="2045184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437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473 - Trafik Mühendisliği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357 - Kıyı Mühendisliğine Giriş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362 - Çevresel Yönetim Sistemlerinin Esasları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463 -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Şantiye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Organizasyonu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476 - Bilimsel Yazım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ARCH 328 -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Bilgi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Modelleme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2" name="Google Shape;482;p40"/>
          <p:cNvSpPr txBox="1"/>
          <p:nvPr/>
        </p:nvSpPr>
        <p:spPr>
          <a:xfrm>
            <a:off x="7357944" y="1356487"/>
            <a:ext cx="22998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Mesleki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Esnek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" name="Google Shape;479;p40"/>
          <p:cNvSpPr/>
          <p:nvPr/>
        </p:nvSpPr>
        <p:spPr>
          <a:xfrm rot="10258523">
            <a:off x="7090624" y="3890578"/>
            <a:ext cx="1271844" cy="196592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1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100" cy="5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489" name="Google Shape;489;p41"/>
          <p:cNvSpPr txBox="1">
            <a:spLocks noGrp="1"/>
          </p:cNvSpPr>
          <p:nvPr>
            <p:ph type="body" idx="1"/>
          </p:nvPr>
        </p:nvSpPr>
        <p:spPr>
          <a:xfrm>
            <a:off x="234642" y="548406"/>
            <a:ext cx="11440800" cy="523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/>
              <a:t>Öğrenciye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Mesleki</a:t>
            </a:r>
            <a:r>
              <a:rPr lang="en-US" sz="2400" dirty="0"/>
              <a:t> </a:t>
            </a:r>
            <a:r>
              <a:rPr lang="en-US" sz="2400" dirty="0" err="1"/>
              <a:t>Geleceğini</a:t>
            </a:r>
            <a:r>
              <a:rPr lang="en-US" sz="2400" dirty="0"/>
              <a:t> </a:t>
            </a:r>
            <a:r>
              <a:rPr lang="en-US" sz="2400" dirty="0" err="1"/>
              <a:t>Belirleme</a:t>
            </a:r>
            <a:r>
              <a:rPr lang="en-US" sz="2400" dirty="0"/>
              <a:t> </a:t>
            </a:r>
            <a:r>
              <a:rPr lang="en-US" sz="2400" dirty="0" err="1"/>
              <a:t>Özgürlüğü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Ders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Programı</a:t>
            </a:r>
            <a:endParaRPr sz="2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0" name="Google Shape;490;p41"/>
          <p:cNvSpPr txBox="1">
            <a:spLocks noGrp="1"/>
          </p:cNvSpPr>
          <p:nvPr>
            <p:ph type="sldNum" idx="12"/>
          </p:nvPr>
        </p:nvSpPr>
        <p:spPr>
          <a:xfrm flipH="1">
            <a:off x="125002" y="6442659"/>
            <a:ext cx="333000" cy="26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graphicFrame>
        <p:nvGraphicFramePr>
          <p:cNvPr id="491" name="Google Shape;491;p41"/>
          <p:cNvGraphicFramePr/>
          <p:nvPr>
            <p:extLst>
              <p:ext uri="{D42A27DB-BD31-4B8C-83A1-F6EECF244321}">
                <p14:modId xmlns:p14="http://schemas.microsoft.com/office/powerpoint/2010/main" val="1480532476"/>
              </p:ext>
            </p:extLst>
          </p:nvPr>
        </p:nvGraphicFramePr>
        <p:xfrm>
          <a:off x="5828992" y="1270893"/>
          <a:ext cx="5779100" cy="3791226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29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YEDİNCİ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SEKİZİNCİ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441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Temel Mühendisliği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462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İnşaatta İş Güvenliği ve Mühendislik Etiği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491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Betonarme Yapıların Tasarımı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488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Deprem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Mühendisliğine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Giriş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493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Çelik Yapı Elemanlarının Tasarımı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492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Mühendislik Projesi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XX5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 Seçmeli V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XX7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 Seçmeli VII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XX6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 Seçmeli VI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XX8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VIII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400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Yaz Stajı II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92" name="Google Shape;492;p41"/>
          <p:cNvGraphicFramePr/>
          <p:nvPr>
            <p:extLst>
              <p:ext uri="{D42A27DB-BD31-4B8C-83A1-F6EECF244321}">
                <p14:modId xmlns:p14="http://schemas.microsoft.com/office/powerpoint/2010/main" val="1452559255"/>
              </p:ext>
            </p:extLst>
          </p:nvPr>
        </p:nvGraphicFramePr>
        <p:xfrm>
          <a:off x="301992" y="1545029"/>
          <a:ext cx="5203069" cy="2326734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5203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422 - Beton Yapıların Dayanıklılığı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482 -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İnşaat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Mühendisleri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için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Enerji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Yönetimi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496 - Sürdürülebilir İnşaat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497 - Yenilenebilir Enerji Kaynakları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ARCH 447 - Kentsel Yenileme ve Dönüşüm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ARCH 412 - Sürdürülebilir Yaşam için Çevre Yönetim Sistemi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b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ARCH 411 - Sürdürülebilir Ekolojik Yapılara Çağdaş Yaklaşımlar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b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CHBE 431 -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Dünya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Enerji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Kaynakları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Enerji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Politikaları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b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3" name="Google Shape;493;p41"/>
          <p:cNvSpPr/>
          <p:nvPr/>
        </p:nvSpPr>
        <p:spPr>
          <a:xfrm rot="11812656" flipH="1">
            <a:off x="4818217" y="3881294"/>
            <a:ext cx="999257" cy="22759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495" name="Google Shape;495;p41"/>
          <p:cNvGraphicFramePr/>
          <p:nvPr>
            <p:extLst>
              <p:ext uri="{D42A27DB-BD31-4B8C-83A1-F6EECF244321}">
                <p14:modId xmlns:p14="http://schemas.microsoft.com/office/powerpoint/2010/main" val="1793435443"/>
              </p:ext>
            </p:extLst>
          </p:nvPr>
        </p:nvGraphicFramePr>
        <p:xfrm>
          <a:off x="363073" y="4618995"/>
          <a:ext cx="5203070" cy="1736184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520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364 - Coğrafi Bilgi Sistemleri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403 - İnşaat Mühendisliğinde Bilgisayarlı Hesaplamalar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451 -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Çevre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Mühendisliğine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Giriş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b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453 - Altyapı Planlaması ve Yönetimi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b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455 - Su Kaynakları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b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474 -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Toprak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İşleri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İstinat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Yapıları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8000" marT="8000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0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6" name="Google Shape;496;p41"/>
          <p:cNvSpPr txBox="1"/>
          <p:nvPr/>
        </p:nvSpPr>
        <p:spPr>
          <a:xfrm>
            <a:off x="301992" y="1118979"/>
            <a:ext cx="2349155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Sürdürülebilirlik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Havuzu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02" name="Google Shape;502;p41"/>
          <p:cNvSpPr txBox="1"/>
          <p:nvPr/>
        </p:nvSpPr>
        <p:spPr>
          <a:xfrm>
            <a:off x="301992" y="4176816"/>
            <a:ext cx="1843803" cy="5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Altyapı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Havuzu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494;p41"/>
          <p:cNvSpPr/>
          <p:nvPr/>
        </p:nvSpPr>
        <p:spPr>
          <a:xfrm rot="20897506">
            <a:off x="4464180" y="4529091"/>
            <a:ext cx="1305066" cy="20484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1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100" cy="5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489" name="Google Shape;489;p41"/>
          <p:cNvSpPr txBox="1">
            <a:spLocks noGrp="1"/>
          </p:cNvSpPr>
          <p:nvPr>
            <p:ph type="body" idx="1"/>
          </p:nvPr>
        </p:nvSpPr>
        <p:spPr>
          <a:xfrm>
            <a:off x="458002" y="521643"/>
            <a:ext cx="11373458" cy="523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/>
              <a:t>Öğrenciye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Mesleki</a:t>
            </a:r>
            <a:r>
              <a:rPr lang="en-US" sz="2400" dirty="0"/>
              <a:t> </a:t>
            </a:r>
            <a:r>
              <a:rPr lang="en-US" sz="2400" dirty="0" err="1"/>
              <a:t>Geleceğini</a:t>
            </a:r>
            <a:r>
              <a:rPr lang="en-US" sz="2400" dirty="0"/>
              <a:t> </a:t>
            </a:r>
            <a:r>
              <a:rPr lang="en-US" sz="2400" dirty="0" err="1"/>
              <a:t>Belirleme</a:t>
            </a:r>
            <a:r>
              <a:rPr lang="en-US" sz="2400" dirty="0"/>
              <a:t> </a:t>
            </a:r>
            <a:r>
              <a:rPr lang="en-US" sz="2400" dirty="0" err="1"/>
              <a:t>Özgürlüğü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sz="24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Ders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Programı</a:t>
            </a:r>
            <a:endParaRPr sz="2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0" name="Google Shape;490;p41"/>
          <p:cNvSpPr txBox="1">
            <a:spLocks noGrp="1"/>
          </p:cNvSpPr>
          <p:nvPr>
            <p:ph type="sldNum" idx="12"/>
          </p:nvPr>
        </p:nvSpPr>
        <p:spPr>
          <a:xfrm flipH="1">
            <a:off x="125002" y="6442659"/>
            <a:ext cx="333000" cy="26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graphicFrame>
        <p:nvGraphicFramePr>
          <p:cNvPr id="491" name="Google Shape;491;p41"/>
          <p:cNvGraphicFramePr/>
          <p:nvPr>
            <p:extLst>
              <p:ext uri="{D42A27DB-BD31-4B8C-83A1-F6EECF244321}">
                <p14:modId xmlns:p14="http://schemas.microsoft.com/office/powerpoint/2010/main" val="1823101551"/>
              </p:ext>
            </p:extLst>
          </p:nvPr>
        </p:nvGraphicFramePr>
        <p:xfrm>
          <a:off x="458002" y="1280734"/>
          <a:ext cx="5779100" cy="3791226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400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YEDİNCİ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SEKİZİNCİ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441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Temel Mühendisliği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462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İnşaatta İş Güvenliği ve Mühendislik Etiği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491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Betonarme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Yapıların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Tasarımı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488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Deprem Mühendisliğine Giriş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493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Çelik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Yapı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Elemanlarının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Tasarımı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492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Mühendislik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Projesi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RE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XX5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Kısıtlı Seçmeli V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 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RE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XX7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sym typeface="Trebuchet MS"/>
                        </a:rPr>
                        <a:t>Kısıtlı</a:t>
                      </a:r>
                      <a:r>
                        <a:rPr lang="en-US" sz="1600" dirty="0"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sym typeface="Trebuchet MS"/>
                        </a:rPr>
                        <a:t> VII</a:t>
                      </a:r>
                      <a:endParaRPr sz="1600" dirty="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RE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XX6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Kısıtlı Seçmeli VI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 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RE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ym typeface="Trebuchet MS"/>
                        </a:rPr>
                        <a:t>XX8</a:t>
                      </a:r>
                      <a:endParaRPr sz="160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sym typeface="Trebuchet MS"/>
                        </a:rPr>
                        <a:t>Kısıtlı</a:t>
                      </a:r>
                      <a:r>
                        <a:rPr lang="en-US" sz="1600" dirty="0"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sym typeface="Trebuchet MS"/>
                        </a:rPr>
                        <a:t> VIII</a:t>
                      </a:r>
                      <a:endParaRPr sz="1600" dirty="0"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400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Yaz Stajı II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0" name="Google Shape;500;p41"/>
          <p:cNvSpPr/>
          <p:nvPr/>
        </p:nvSpPr>
        <p:spPr>
          <a:xfrm rot="11997392">
            <a:off x="5417177" y="4815965"/>
            <a:ext cx="1745845" cy="297081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03" name="Google Shape;503;p41"/>
          <p:cNvGraphicFramePr/>
          <p:nvPr>
            <p:extLst>
              <p:ext uri="{D42A27DB-BD31-4B8C-83A1-F6EECF244321}">
                <p14:modId xmlns:p14="http://schemas.microsoft.com/office/powerpoint/2010/main" val="3069311320"/>
              </p:ext>
            </p:extLst>
          </p:nvPr>
        </p:nvGraphicFramePr>
        <p:xfrm>
          <a:off x="7286214" y="5116701"/>
          <a:ext cx="3181670" cy="1504739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3181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227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479 – </a:t>
                      </a:r>
                      <a:r>
                        <a:rPr lang="tr-TR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Öngerilmeli Beton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3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456 - Liman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Planlama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Tasarımı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3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485 -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Derin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Temeller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27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487 -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Kentsel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Su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Sistemleri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9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489 -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Çelik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Yapılar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4" name="Google Shape;504;p41"/>
          <p:cNvSpPr txBox="1"/>
          <p:nvPr/>
        </p:nvSpPr>
        <p:spPr>
          <a:xfrm>
            <a:off x="7217545" y="4759339"/>
            <a:ext cx="26835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Tasarım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Havuzu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9" name="Google Shape;499;p41"/>
          <p:cNvGraphicFramePr/>
          <p:nvPr>
            <p:extLst>
              <p:ext uri="{D42A27DB-BD31-4B8C-83A1-F6EECF244321}">
                <p14:modId xmlns:p14="http://schemas.microsoft.com/office/powerpoint/2010/main" val="2422083377"/>
              </p:ext>
            </p:extLst>
          </p:nvPr>
        </p:nvGraphicFramePr>
        <p:xfrm>
          <a:off x="7536003" y="1034427"/>
          <a:ext cx="4730084" cy="3727029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4730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196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403 -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İnşaat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Mühendisliğinde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Bilgisayarlı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Hesaplamalar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452 - Hidroloji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463 – Şantiye Organizasyonu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472 -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Analizinde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Özel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Konular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473 - Trafik Mühendisliği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477 - Beton Teknolojisi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479 -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Öngerilmeli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Beton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485 -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Derin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Temeller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486 -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Betonda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Onarım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Bakım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489 -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Çelik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Yapılar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13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494 -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Yüksek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Yapılar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49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495 -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Yapısal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Hasar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İyileştirilmesine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Giriş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000" marR="9025" marT="9025" marB="36000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1" name="Google Shape;500;p41"/>
          <p:cNvSpPr/>
          <p:nvPr/>
        </p:nvSpPr>
        <p:spPr>
          <a:xfrm rot="10312569">
            <a:off x="5882578" y="3861069"/>
            <a:ext cx="961956" cy="30308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501;p41"/>
          <p:cNvSpPr txBox="1"/>
          <p:nvPr/>
        </p:nvSpPr>
        <p:spPr>
          <a:xfrm>
            <a:off x="6626237" y="1288634"/>
            <a:ext cx="1735149" cy="401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Uzmanlık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lang="tr-TR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Havuzu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" name="Google Shape;489;p41"/>
          <p:cNvSpPr txBox="1">
            <a:spLocks/>
          </p:cNvSpPr>
          <p:nvPr/>
        </p:nvSpPr>
        <p:spPr>
          <a:xfrm>
            <a:off x="458002" y="5096777"/>
            <a:ext cx="6828212" cy="1426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urier New"/>
              <a:buChar char="o"/>
              <a:defRPr sz="20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urier New"/>
              <a:buChar char="o"/>
              <a:defRPr sz="16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urier New"/>
              <a:buChar char="o"/>
              <a:defRPr sz="14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Courier New"/>
              <a:buChar char="o"/>
              <a:defRPr sz="1400" b="0" i="0" u="none" strike="noStrike" cap="none">
                <a:solidFill>
                  <a:srgbClr val="00206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indent="0">
              <a:buFont typeface="Courier New"/>
              <a:buNone/>
            </a:pPr>
            <a:r>
              <a:rPr lang="en-US" sz="2400" dirty="0"/>
              <a:t>Bu program, </a:t>
            </a:r>
            <a:r>
              <a:rPr lang="en-US" sz="2400" dirty="0" err="1"/>
              <a:t>birinci</a:t>
            </a:r>
            <a:r>
              <a:rPr lang="en-US" sz="2400" dirty="0"/>
              <a:t> </a:t>
            </a:r>
            <a:r>
              <a:rPr lang="en-US" sz="2400" dirty="0" err="1"/>
              <a:t>yarı</a:t>
            </a:r>
            <a:r>
              <a:rPr lang="en-US" sz="2400" dirty="0"/>
              <a:t> </a:t>
            </a:r>
            <a:r>
              <a:rPr lang="en-US" sz="2400" dirty="0" err="1"/>
              <a:t>yıldan</a:t>
            </a:r>
            <a:r>
              <a:rPr lang="en-US" sz="2400" dirty="0"/>
              <a:t> </a:t>
            </a:r>
            <a:r>
              <a:rPr lang="en-US" sz="2400" dirty="0" err="1"/>
              <a:t>başlayarak</a:t>
            </a:r>
            <a:r>
              <a:rPr lang="en-US" sz="2400" dirty="0"/>
              <a:t>, </a:t>
            </a:r>
            <a:r>
              <a:rPr lang="en-US" sz="2400" dirty="0" err="1"/>
              <a:t>tercih</a:t>
            </a:r>
            <a:r>
              <a:rPr lang="en-US" sz="2400" dirty="0"/>
              <a:t> </a:t>
            </a:r>
            <a:r>
              <a:rPr lang="en-US" sz="2400" dirty="0" err="1"/>
              <a:t>ettiği</a:t>
            </a:r>
            <a:r>
              <a:rPr lang="en-US" sz="2400" dirty="0"/>
              <a:t> </a:t>
            </a:r>
            <a:r>
              <a:rPr lang="en-US" sz="2400" dirty="0" err="1"/>
              <a:t>uzmanlık</a:t>
            </a:r>
            <a:r>
              <a:rPr lang="en-US" sz="2400" dirty="0"/>
              <a:t> </a:t>
            </a:r>
            <a:r>
              <a:rPr lang="en-US" sz="2400" dirty="0" err="1"/>
              <a:t>alanına</a:t>
            </a:r>
            <a:r>
              <a:rPr lang="en-US" sz="2400" dirty="0"/>
              <a:t> </a:t>
            </a:r>
            <a:r>
              <a:rPr lang="en-US" sz="2400" dirty="0" err="1"/>
              <a:t>yönlenme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disiplinler-arası</a:t>
            </a:r>
            <a:r>
              <a:rPr lang="en-US" sz="2400" dirty="0"/>
              <a:t> </a:t>
            </a:r>
            <a:r>
              <a:rPr lang="en-US" sz="2400" dirty="0" err="1"/>
              <a:t>çalışma</a:t>
            </a:r>
            <a:r>
              <a:rPr lang="en-US" sz="2400" dirty="0"/>
              <a:t> </a:t>
            </a:r>
            <a:r>
              <a:rPr lang="en-US" sz="2400" dirty="0" err="1"/>
              <a:t>olanağı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çeşitliliğini</a:t>
            </a:r>
            <a:r>
              <a:rPr lang="en-US" sz="2400" dirty="0"/>
              <a:t> </a:t>
            </a:r>
            <a:r>
              <a:rPr lang="en-US" sz="2400" dirty="0" err="1"/>
              <a:t>sunmaktadır</a:t>
            </a:r>
            <a:r>
              <a:rPr lang="en-US" sz="2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0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43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 dirty="0" err="1"/>
              <a:t>Yeditepe</a:t>
            </a:r>
            <a:r>
              <a:rPr lang="en-US" dirty="0"/>
              <a:t> </a:t>
            </a:r>
            <a:r>
              <a:rPr lang="en-US" dirty="0" err="1"/>
              <a:t>Üniversitesi</a:t>
            </a:r>
            <a:r>
              <a:rPr lang="en-US" dirty="0"/>
              <a:t>, </a:t>
            </a:r>
            <a:r>
              <a:rPr lang="en-US" dirty="0" err="1"/>
              <a:t>İnşaat</a:t>
            </a:r>
            <a:r>
              <a:rPr lang="en-US" dirty="0"/>
              <a:t> </a:t>
            </a:r>
            <a:r>
              <a:rPr lang="en-US" dirty="0" err="1"/>
              <a:t>Mühendisliği</a:t>
            </a:r>
            <a:r>
              <a:rPr lang="en-US" dirty="0"/>
              <a:t> </a:t>
            </a:r>
            <a:r>
              <a:rPr lang="en-US" dirty="0" err="1"/>
              <a:t>Bölümü</a:t>
            </a:r>
            <a:r>
              <a:rPr lang="en-US" dirty="0"/>
              <a:t>…</a:t>
            </a:r>
            <a:endParaRPr dirty="0"/>
          </a:p>
        </p:txBody>
      </p:sp>
      <p:sp>
        <p:nvSpPr>
          <p:cNvPr id="522" name="Google Shape;522;p43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sp>
        <p:nvSpPr>
          <p:cNvPr id="523" name="Google Shape;523;p43"/>
          <p:cNvSpPr txBox="1"/>
          <p:nvPr/>
        </p:nvSpPr>
        <p:spPr>
          <a:xfrm>
            <a:off x="458001" y="1074146"/>
            <a:ext cx="9859356" cy="1133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Zemin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mekaniği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beton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yapı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malzemeleri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topoğrafya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temel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fizik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genel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bilgisayar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genel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kimya</a:t>
            </a:r>
            <a:endParaRPr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24" name="Google Shape;524;p43"/>
          <p:cNvSpPr txBox="1"/>
          <p:nvPr/>
        </p:nvSpPr>
        <p:spPr>
          <a:xfrm>
            <a:off x="458001" y="498073"/>
            <a:ext cx="10385101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Laboratuvarlar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525" name="Google Shape;525;p43"/>
          <p:cNvPicPr preferRelativeResize="0"/>
          <p:nvPr/>
        </p:nvPicPr>
        <p:blipFill rotWithShape="1">
          <a:blip r:embed="rId3">
            <a:alphaModFix/>
          </a:blip>
          <a:srcRect l="4535" t="8156" r="52999" b="15964"/>
          <a:stretch/>
        </p:blipFill>
        <p:spPr>
          <a:xfrm>
            <a:off x="6376144" y="2102873"/>
            <a:ext cx="2918653" cy="182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43" descr="Açıklama: IMG_10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50" y="4752030"/>
            <a:ext cx="2527829" cy="175141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523;p43"/>
          <p:cNvSpPr txBox="1"/>
          <p:nvPr/>
        </p:nvSpPr>
        <p:spPr>
          <a:xfrm>
            <a:off x="6257764" y="1329972"/>
            <a:ext cx="3223209" cy="754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</a:pP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Beton</a:t>
            </a:r>
            <a:r>
              <a:rPr lang="en-US" sz="24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laboratuvarı</a:t>
            </a:r>
            <a:endParaRPr sz="2400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8" name="Google Shape;523;p43"/>
          <p:cNvSpPr txBox="1"/>
          <p:nvPr/>
        </p:nvSpPr>
        <p:spPr>
          <a:xfrm>
            <a:off x="838249" y="3997797"/>
            <a:ext cx="3223209" cy="754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</a:pP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Malzeme</a:t>
            </a:r>
            <a:r>
              <a:rPr lang="en-US" sz="24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laboratuvarı</a:t>
            </a:r>
            <a:endParaRPr sz="2400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780" y="2376891"/>
            <a:ext cx="2490299" cy="1867724"/>
          </a:xfrm>
          <a:prstGeom prst="rect">
            <a:avLst/>
          </a:prstGeom>
        </p:spPr>
      </p:pic>
      <p:sp>
        <p:nvSpPr>
          <p:cNvPr id="30" name="Google Shape;523;p43"/>
          <p:cNvSpPr txBox="1"/>
          <p:nvPr/>
        </p:nvSpPr>
        <p:spPr>
          <a:xfrm>
            <a:off x="765733" y="1675281"/>
            <a:ext cx="5258141" cy="734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</a:pP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Zemin</a:t>
            </a:r>
            <a:r>
              <a:rPr lang="en-US" sz="24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tr-TR" sz="24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mekaniği </a:t>
            </a: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laboratuvarı</a:t>
            </a:r>
            <a:endParaRPr sz="2400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8675" y="4471006"/>
            <a:ext cx="1630402" cy="2173870"/>
          </a:xfrm>
          <a:prstGeom prst="rect">
            <a:avLst/>
          </a:prstGeom>
        </p:spPr>
      </p:pic>
      <p:sp>
        <p:nvSpPr>
          <p:cNvPr id="32" name="Google Shape;523;p43"/>
          <p:cNvSpPr txBox="1"/>
          <p:nvPr/>
        </p:nvSpPr>
        <p:spPr>
          <a:xfrm>
            <a:off x="6376144" y="3702610"/>
            <a:ext cx="3955671" cy="754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</a:pP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Topoğrafya</a:t>
            </a:r>
            <a:r>
              <a:rPr lang="en-US" sz="24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laboratuvarı</a:t>
            </a:r>
            <a:endParaRPr sz="2400"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68629" y="4456843"/>
            <a:ext cx="1435897" cy="2188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97240" y="2022961"/>
            <a:ext cx="2455697" cy="18417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24250" y="4752030"/>
            <a:ext cx="1313558" cy="17514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49653" y="2407183"/>
            <a:ext cx="2474221" cy="185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4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43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22" name="Google Shape;522;p43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523" name="Google Shape;523;p43"/>
          <p:cNvSpPr txBox="1"/>
          <p:nvPr/>
        </p:nvSpPr>
        <p:spPr>
          <a:xfrm>
            <a:off x="291563" y="1354476"/>
            <a:ext cx="12043505" cy="4986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Çift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Ana Dal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ile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ikinci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bir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dalda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diploma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Yan Dal program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ile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ikinci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bir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dalda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sertifika</a:t>
            </a:r>
            <a:endParaRPr lang="en-US"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Stajlar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274638" lvl="2">
              <a:buClr>
                <a:srgbClr val="002060"/>
              </a:buClr>
              <a:buSzPts val="2400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Zorunlu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staj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; Erasmus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stajı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;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Uzun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dönem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staj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; </a:t>
            </a:r>
          </a:p>
          <a:p>
            <a:pPr marL="274638" lvl="2">
              <a:lnSpc>
                <a:spcPct val="150000"/>
              </a:lnSpc>
              <a:buClr>
                <a:srgbClr val="002060"/>
              </a:buClr>
              <a:buSzPts val="2400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Yurt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dışı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stajı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İsteğe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bağlı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staj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Erasmus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ile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öğrenci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değişim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programı</a:t>
            </a:r>
            <a:endParaRPr lang="en-US"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74638" lvl="0">
              <a:buClr>
                <a:srgbClr val="002060"/>
              </a:buClr>
              <a:buSzPts val="2400"/>
            </a:pPr>
            <a:r>
              <a:rPr lang="en-US" sz="20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https://eng.yeditepe.edu.tr/tr/insaat-muhendisligi-bolumu/erasmus-exchange</a:t>
            </a:r>
            <a:endParaRPr lang="en-US" sz="20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Uluslararası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öğrenci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değişim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(exchange)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programları</a:t>
            </a:r>
            <a:endParaRPr lang="en-US"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38125" lvl="2">
              <a:buClr>
                <a:srgbClr val="002060"/>
              </a:buClr>
              <a:buSzPts val="2400"/>
            </a:pPr>
            <a:r>
              <a:rPr lang="en-US" sz="20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https://international.yeditepe.edu.tr/global-study-programs/inter-institutional-development-cooperation</a:t>
            </a:r>
            <a:endParaRPr lang="en-US" sz="20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38125" lvl="2">
              <a:lnSpc>
                <a:spcPct val="150000"/>
              </a:lnSpc>
              <a:spcBef>
                <a:spcPts val="1000"/>
              </a:spcBef>
              <a:buClr>
                <a:srgbClr val="002060"/>
              </a:buClr>
              <a:buSzPts val="2400"/>
            </a:pPr>
            <a:endParaRPr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24" name="Google Shape;524;p43"/>
          <p:cNvSpPr txBox="1"/>
          <p:nvPr/>
        </p:nvSpPr>
        <p:spPr>
          <a:xfrm>
            <a:off x="291565" y="684683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Sunduğu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imkanlar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,</a:t>
            </a:r>
            <a:endParaRPr dirty="0">
              <a:solidFill>
                <a:srgbClr val="FF0000"/>
              </a:solidFill>
            </a:endParaRPr>
          </a:p>
        </p:txBody>
      </p:sp>
      <p:grpSp>
        <p:nvGrpSpPr>
          <p:cNvPr id="528" name="Google Shape;528;p43"/>
          <p:cNvGrpSpPr/>
          <p:nvPr/>
        </p:nvGrpSpPr>
        <p:grpSpPr>
          <a:xfrm>
            <a:off x="7449772" y="684682"/>
            <a:ext cx="4158296" cy="2450403"/>
            <a:chOff x="4854959" y="980701"/>
            <a:chExt cx="4288923" cy="2416666"/>
          </a:xfrm>
        </p:grpSpPr>
        <p:sp>
          <p:nvSpPr>
            <p:cNvPr id="529" name="Google Shape;529;p43"/>
            <p:cNvSpPr txBox="1"/>
            <p:nvPr/>
          </p:nvSpPr>
          <p:spPr>
            <a:xfrm>
              <a:off x="7725542" y="1473104"/>
              <a:ext cx="1418340" cy="669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Courier New"/>
                <a:buNone/>
              </a:pPr>
              <a:r>
                <a:rPr lang="en-US" sz="180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Ekonomi</a:t>
              </a:r>
              <a:endParaRPr sz="180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grpSp>
          <p:nvGrpSpPr>
            <p:cNvPr id="530" name="Google Shape;530;p43"/>
            <p:cNvGrpSpPr/>
            <p:nvPr/>
          </p:nvGrpSpPr>
          <p:grpSpPr>
            <a:xfrm>
              <a:off x="4854959" y="980701"/>
              <a:ext cx="4246407" cy="2416666"/>
              <a:chOff x="4854959" y="980701"/>
              <a:chExt cx="4246407" cy="2416666"/>
            </a:xfrm>
          </p:grpSpPr>
          <p:sp>
            <p:nvSpPr>
              <p:cNvPr id="531" name="Google Shape;531;p43"/>
              <p:cNvSpPr txBox="1"/>
              <p:nvPr/>
            </p:nvSpPr>
            <p:spPr>
              <a:xfrm>
                <a:off x="6528849" y="1947866"/>
                <a:ext cx="1273043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İnşaat</a:t>
                </a:r>
                <a:endParaRPr sz="180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2" name="Google Shape;532;p43"/>
              <p:cNvSpPr txBox="1"/>
              <p:nvPr/>
            </p:nvSpPr>
            <p:spPr>
              <a:xfrm>
                <a:off x="6500073" y="1129109"/>
                <a:ext cx="1418340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 dirty="0" err="1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Mimarlık</a:t>
                </a:r>
                <a:endParaRPr sz="1800" dirty="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3" name="Google Shape;533;p43"/>
              <p:cNvSpPr txBox="1"/>
              <p:nvPr/>
            </p:nvSpPr>
            <p:spPr>
              <a:xfrm>
                <a:off x="7683026" y="2030651"/>
                <a:ext cx="1418340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Elektrik-Elektronik</a:t>
                </a:r>
                <a:endParaRPr sz="180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4" name="Google Shape;534;p43"/>
              <p:cNvSpPr txBox="1"/>
              <p:nvPr/>
            </p:nvSpPr>
            <p:spPr>
              <a:xfrm>
                <a:off x="5003619" y="2025927"/>
                <a:ext cx="1418340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Makine</a:t>
                </a:r>
                <a:endParaRPr sz="180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5" name="Google Shape;535;p43"/>
              <p:cNvSpPr txBox="1"/>
              <p:nvPr/>
            </p:nvSpPr>
            <p:spPr>
              <a:xfrm>
                <a:off x="5621282" y="2704079"/>
                <a:ext cx="1418340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Endüstri</a:t>
                </a:r>
                <a:endParaRPr sz="180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6" name="Google Shape;536;p43"/>
              <p:cNvSpPr txBox="1"/>
              <p:nvPr/>
            </p:nvSpPr>
            <p:spPr>
              <a:xfrm>
                <a:off x="5224075" y="1339419"/>
                <a:ext cx="1418340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Bilgisayar</a:t>
                </a:r>
                <a:endParaRPr sz="180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7" name="Google Shape;537;p43"/>
              <p:cNvSpPr txBox="1"/>
              <p:nvPr/>
            </p:nvSpPr>
            <p:spPr>
              <a:xfrm>
                <a:off x="7313652" y="2661566"/>
                <a:ext cx="1418340" cy="669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2060"/>
                  </a:buClr>
                  <a:buSzPts val="1800"/>
                  <a:buFont typeface="Courier New"/>
                  <a:buNone/>
                </a:pPr>
                <a:r>
                  <a:rPr lang="en-US" sz="1800" dirty="0" err="1">
                    <a:solidFill>
                      <a:srgbClr val="1F3864"/>
                    </a:solidFill>
                    <a:latin typeface="Trebuchet MS"/>
                    <a:ea typeface="Trebuchet MS"/>
                    <a:cs typeface="Trebuchet MS"/>
                    <a:sym typeface="Trebuchet MS"/>
                  </a:rPr>
                  <a:t>Fizik</a:t>
                </a:r>
                <a:endParaRPr sz="1800" dirty="0">
                  <a:solidFill>
                    <a:srgbClr val="1F3864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sp>
            <p:nvSpPr>
              <p:cNvPr id="538" name="Google Shape;538;p43"/>
              <p:cNvSpPr/>
              <p:nvPr/>
            </p:nvSpPr>
            <p:spPr>
              <a:xfrm>
                <a:off x="4854959" y="980701"/>
                <a:ext cx="4186457" cy="2416666"/>
              </a:xfrm>
              <a:prstGeom prst="ellipse">
                <a:avLst/>
              </a:prstGeom>
              <a:noFill/>
              <a:ln w="12700" cap="flat" cmpd="sng">
                <a:solidFill>
                  <a:srgbClr val="42719B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endParaRPr>
              </a:p>
            </p:txBody>
          </p:sp>
          <p:cxnSp>
            <p:nvCxnSpPr>
              <p:cNvPr id="539" name="Google Shape;539;p43"/>
              <p:cNvCxnSpPr/>
              <p:nvPr/>
            </p:nvCxnSpPr>
            <p:spPr>
              <a:xfrm rot="10800000">
                <a:off x="6940738" y="1633720"/>
                <a:ext cx="0" cy="375493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540" name="Google Shape;540;p43"/>
              <p:cNvCxnSpPr/>
              <p:nvPr/>
            </p:nvCxnSpPr>
            <p:spPr>
              <a:xfrm rot="10800000">
                <a:off x="7129514" y="2437201"/>
                <a:ext cx="296293" cy="329422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triangle" w="med" len="med"/>
                <a:tailEnd type="none" w="sm" len="sm"/>
              </a:ln>
            </p:spPr>
          </p:cxnSp>
          <p:cxnSp>
            <p:nvCxnSpPr>
              <p:cNvPr id="541" name="Google Shape;541;p43"/>
              <p:cNvCxnSpPr/>
              <p:nvPr/>
            </p:nvCxnSpPr>
            <p:spPr>
              <a:xfrm rot="10800000" flipH="1">
                <a:off x="6324338" y="2480290"/>
                <a:ext cx="396794" cy="286333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triangle" w="med" len="med"/>
                <a:tailEnd type="none" w="sm" len="sm"/>
              </a:ln>
            </p:spPr>
          </p:cxnSp>
          <p:cxnSp>
            <p:nvCxnSpPr>
              <p:cNvPr id="542" name="Google Shape;542;p43"/>
              <p:cNvCxnSpPr>
                <a:endCxn id="529" idx="1"/>
              </p:cNvCxnSpPr>
              <p:nvPr/>
            </p:nvCxnSpPr>
            <p:spPr>
              <a:xfrm rot="10800000" flipH="1">
                <a:off x="7238942" y="1808001"/>
                <a:ext cx="486600" cy="2412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543" name="Google Shape;543;p43"/>
              <p:cNvCxnSpPr/>
              <p:nvPr/>
            </p:nvCxnSpPr>
            <p:spPr>
              <a:xfrm rot="10800000">
                <a:off x="7299868" y="2282798"/>
                <a:ext cx="383158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triangle" w="med" len="med"/>
                <a:tailEnd type="none" w="sm" len="sm"/>
              </a:ln>
            </p:spPr>
          </p:cxnSp>
          <p:cxnSp>
            <p:nvCxnSpPr>
              <p:cNvPr id="544" name="Google Shape;544;p43"/>
              <p:cNvCxnSpPr/>
              <p:nvPr/>
            </p:nvCxnSpPr>
            <p:spPr>
              <a:xfrm rot="10800000">
                <a:off x="6132055" y="1808001"/>
                <a:ext cx="467439" cy="269015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545" name="Google Shape;545;p43"/>
              <p:cNvCxnSpPr/>
              <p:nvPr/>
            </p:nvCxnSpPr>
            <p:spPr>
              <a:xfrm flipH="1">
                <a:off x="5955029" y="2243504"/>
                <a:ext cx="538404" cy="49819"/>
              </a:xfrm>
              <a:prstGeom prst="straightConnector1">
                <a:avLst/>
              </a:prstGeom>
              <a:noFill/>
              <a:ln w="28575" cap="flat" cmpd="sng">
                <a:solidFill>
                  <a:srgbClr val="1F3864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44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51" name="Google Shape;551;p44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sp>
        <p:nvSpPr>
          <p:cNvPr id="552" name="Google Shape;552;p44"/>
          <p:cNvSpPr txBox="1"/>
          <p:nvPr/>
        </p:nvSpPr>
        <p:spPr>
          <a:xfrm>
            <a:off x="291566" y="1354476"/>
            <a:ext cx="6221202" cy="4986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Teknik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geziler</a:t>
            </a:r>
            <a:endParaRPr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Seminerler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konferanslar</a:t>
            </a:r>
            <a:endParaRPr lang="en-US"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Kulüp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etkinlikleri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proje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yarışmaları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kariyer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günleri</a:t>
            </a:r>
            <a:endParaRPr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3" name="Google Shape;553;p44"/>
          <p:cNvSpPr txBox="1"/>
          <p:nvPr/>
        </p:nvSpPr>
        <p:spPr>
          <a:xfrm>
            <a:off x="291565" y="684683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Etkinlikler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554" name="Google Shape;554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3737" y="3725997"/>
            <a:ext cx="1866099" cy="2613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83075" y="4055485"/>
            <a:ext cx="2585398" cy="2575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5128" y="3833607"/>
            <a:ext cx="3330884" cy="1752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4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54103" y="4003915"/>
            <a:ext cx="2892536" cy="21694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44"/>
          <p:cNvPicPr preferRelativeResize="0"/>
          <p:nvPr/>
        </p:nvPicPr>
        <p:blipFill rotWithShape="1">
          <a:blip r:embed="rId7">
            <a:alphaModFix/>
          </a:blip>
          <a:srcRect t="12545" b="15969"/>
          <a:stretch/>
        </p:blipFill>
        <p:spPr>
          <a:xfrm>
            <a:off x="7403335" y="616667"/>
            <a:ext cx="4623486" cy="3305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6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71" name="Google Shape;571;p46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337995" y="797202"/>
            <a:ext cx="99901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b="1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Bölüm Yerleşimi</a:t>
            </a:r>
            <a:endParaRPr lang="en-US" sz="2400" b="1" dirty="0">
              <a:solidFill>
                <a:srgbClr val="FF0000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Öğretim Üyesi Ofisleri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Bölüm Sekreterliği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Bölüm Araştırma Görevlileri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</a:pP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Zemin Mekaniği Laboratuvarı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Malzeme Laboratuvarı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Beton Laboratuvarı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Topoğrafya Laboratuvarı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042019" y="1521151"/>
            <a:ext cx="546931" cy="15040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101839" y="3802879"/>
            <a:ext cx="555477" cy="193989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90601" y="1888620"/>
            <a:ext cx="5443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Mühendislik</a:t>
            </a:r>
            <a:r>
              <a:rPr lang="tr-TR" sz="1800" dirty="0"/>
              <a:t> </a:t>
            </a: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Fakültesi Binası </a:t>
            </a:r>
          </a:p>
          <a:p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A Blok 6. Kat</a:t>
            </a:r>
            <a:endParaRPr lang="en-US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2265" y="4527846"/>
            <a:ext cx="5443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Mühendislik</a:t>
            </a:r>
            <a:r>
              <a:rPr lang="tr-TR" sz="1800" dirty="0"/>
              <a:t> </a:t>
            </a: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Fakültesi Binası </a:t>
            </a:r>
          </a:p>
          <a:p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A Blok -2. Kat</a:t>
            </a:r>
            <a:endParaRPr lang="en-US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6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71" name="Google Shape;571;p46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543095" y="617740"/>
            <a:ext cx="44305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b="1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İletişim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Üniversite Duyuruları	: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Fakülte Duyuruları		: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32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Bölüm Duyuru / Etkinlikleri: 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Bölüm Sekreterliği	          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9847" y="1171794"/>
            <a:ext cx="723215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  <a:hlinkClick r:id="rId3"/>
              </a:rPr>
              <a:t>www.yeditepe.edu.tr</a:t>
            </a: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  <a:hlinkClick r:id="rId4" action="ppaction://hlinkfile"/>
              </a:rPr>
              <a:t>eng.yeditepe.edu.tr</a:t>
            </a: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  <a:buFont typeface="Arial" pitchFamily="34" charset="0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Bölüm web sitesi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0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  <a:hlinkClick r:id="rId5"/>
              </a:rPr>
              <a:t>https://eng.yeditepe.edu.tr/tr/insaat-muhendisligi-bolumu </a:t>
            </a:r>
            <a:endParaRPr lang="tr-TR" sz="20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  <a:buFont typeface="Arial" pitchFamily="34" charset="0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COADSYS / Moodle (Dönem boyunca)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  <a:buFont typeface="Arial" pitchFamily="34" charset="0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OBS (Kayıt zamanlarında “Mesajlarım” üzerinden gelen duyuruları takip ediniz)		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  <a:hlinkClick r:id="rId6"/>
              </a:rPr>
              <a:t>civil@yeditepe.edu.tr</a:t>
            </a: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veya </a:t>
            </a: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  <a:hlinkClick r:id="rId7"/>
              </a:rPr>
              <a:t>duygu.tuylu@yeditepe.edu.tr</a:t>
            </a: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4648913" y="2521010"/>
            <a:ext cx="316194" cy="172625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4638943" y="5170205"/>
            <a:ext cx="206522" cy="801881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6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71" name="Google Shape;571;p46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543095" y="617740"/>
            <a:ext cx="44305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b="1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İletişim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Bölüm Öğretim Üyeleri: 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Öğrenci İşleri	          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9847" y="1171794"/>
            <a:ext cx="72321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  <a:buFont typeface="Arial" pitchFamily="34" charset="0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Kayıt dönemlerinde OBS üzerinden mesajlaşma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  <a:buFont typeface="Arial" pitchFamily="34" charset="0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Derslerle ilgili COADSYS üzerinden mesajlaşma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  <a:buFont typeface="Arial" pitchFamily="34" charset="0"/>
              <a:buChar char="•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Diğer tüm konularda e-posta adresleri üzerinden (E-posta adresleri bölüm web sitesinde mevcuttur.)	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damla.uzunal@yeditepe.edu.tr	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4563454" y="1401511"/>
            <a:ext cx="341831" cy="133314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121" y="4691640"/>
            <a:ext cx="950292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000" b="1" u="sng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ÖNEMLİ NOT:</a:t>
            </a:r>
            <a:r>
              <a:rPr lang="tr-TR" sz="2000" b="1" u="sng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tr-TR" sz="2000" b="1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Pandemi / çevrimiçi eğitim sürecinde okul ile ilgili tüm konulara ilişkin yazışmalarda </a:t>
            </a:r>
            <a:r>
              <a:rPr lang="tr-TR" sz="2000" b="1" u="sng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@std.yeditepe.edu.tr </a:t>
            </a:r>
            <a:r>
              <a:rPr lang="tr-TR" sz="2000" b="1" dirty="0">
                <a:solidFill>
                  <a:schemeClr val="tx1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uzantılı öğrenci e-posta adresini kullanmanız gerekmektedir. Başka sunuculardan gelen e-postalar güvenlik nedeniyle dikkate alınmayacaktır.</a:t>
            </a: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endParaRPr lang="tr-TR" sz="2400" dirty="0">
              <a:solidFill>
                <a:srgbClr val="1F3864"/>
              </a:solidFill>
              <a:latin typeface="Trebuchet MS" charset="0"/>
              <a:ea typeface="Trebuchet MS" charset="0"/>
              <a:cs typeface="Trebuchet MS" charset="0"/>
              <a:sym typeface="Trebuchet MS"/>
            </a:endParaRPr>
          </a:p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tr-TR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Öğrenci İşleri	           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6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71" name="Google Shape;571;p46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  <p:pic>
        <p:nvPicPr>
          <p:cNvPr id="572" name="Google Shape;572;p46" descr="C:\Users\Nesrin\Desktop\66010742_2297838483632388_2943227159646306304_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0605" y="744051"/>
            <a:ext cx="7362780" cy="43318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70384" y="4437710"/>
            <a:ext cx="99901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002060"/>
              </a:buClr>
              <a:buSzPts val="2800"/>
            </a:pPr>
            <a:r>
              <a:rPr lang="en-US" sz="2400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Son </a:t>
            </a:r>
            <a:r>
              <a:rPr lang="en-US" sz="2400" dirty="0" err="1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söz</a:t>
            </a:r>
            <a:r>
              <a:rPr lang="en-US" sz="2400" dirty="0">
                <a:solidFill>
                  <a:srgbClr val="FF0000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..</a:t>
            </a: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İnsanlık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var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oldukça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inşaat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mühendislerine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ihtiyaç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duyulacak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.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8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Bizler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ise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bu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projelerin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her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aşamasında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görev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alabilecek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inşaat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mühendislerini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yetiştirmeye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devam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edeceğiz</a:t>
            </a:r>
            <a:r>
              <a:rPr lang="en-US" sz="2400" dirty="0">
                <a:solidFill>
                  <a:srgbClr val="1F3864"/>
                </a:solidFill>
                <a:latin typeface="Trebuchet MS" charset="0"/>
                <a:ea typeface="Trebuchet MS" charset="0"/>
                <a:cs typeface="Trebuchet MS" charset="0"/>
                <a:sym typeface="Trebuchet MS"/>
              </a:rPr>
              <a:t>…</a:t>
            </a:r>
            <a:endParaRPr lang="en-US" sz="2400" dirty="0"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6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428" name="Google Shape;428;p36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430" name="Google Shape;430;p36"/>
          <p:cNvSpPr txBox="1"/>
          <p:nvPr/>
        </p:nvSpPr>
        <p:spPr>
          <a:xfrm>
            <a:off x="291565" y="684683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İnşaat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mühendisliği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bölümü</a:t>
            </a:r>
            <a:endParaRPr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7402752" y="550997"/>
          <a:ext cx="4637314" cy="3135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662057" y="3452327"/>
          <a:ext cx="5182376" cy="279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Google Shape;429;p36"/>
          <p:cNvSpPr txBox="1"/>
          <p:nvPr/>
        </p:nvSpPr>
        <p:spPr>
          <a:xfrm>
            <a:off x="291566" y="1354476"/>
            <a:ext cx="6575765" cy="508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Aft>
                <a:spcPts val="120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2008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yılında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lisans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eğitimi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vermeye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başlamış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</a:t>
            </a:r>
            <a:endParaRPr dirty="0"/>
          </a:p>
          <a:p>
            <a:pPr marL="228600" marR="0" lvl="0" indent="-228600" algn="l" rtl="0">
              <a:spcAft>
                <a:spcPts val="120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2015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yılından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itibaren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tezli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yüksek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lisans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eğitimi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vermeye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başlamış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</a:t>
            </a:r>
            <a:endParaRPr dirty="0"/>
          </a:p>
          <a:p>
            <a:pPr marL="228600" marR="0" lvl="0" indent="-228600" algn="l" rtl="0">
              <a:spcAft>
                <a:spcPts val="120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20</a:t>
            </a:r>
            <a:r>
              <a:rPr lang="tr-TR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20 Bahar yarılı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itibariyle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tr-TR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441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mezun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vermiş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</a:p>
          <a:p>
            <a:pPr marL="228600" indent="-228600">
              <a:spcAft>
                <a:spcPts val="120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Mezunlarımızın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20’si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Mimarlık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Makina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Mühendisliği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,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Elektrik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Mühendisliği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ve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İktisat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bölümleri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ile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Çift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Anadal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yapmış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,</a:t>
            </a:r>
            <a:endParaRPr lang="en-US" sz="2400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lvl="0" indent="-228600">
              <a:spcAft>
                <a:spcPts val="120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16’sı yurt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dışı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üniversitelerde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olmak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üzere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81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mezunumuz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yüksek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lisansa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devam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etmiş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,</a:t>
            </a:r>
          </a:p>
          <a:p>
            <a:pPr marL="228600" lvl="0" indent="-228600">
              <a:spcAft>
                <a:spcPts val="1200"/>
              </a:spcAft>
              <a:buClr>
                <a:srgbClr val="002060"/>
              </a:buClr>
              <a:buSzPts val="2400"/>
              <a:buFont typeface="Arial"/>
              <a:buChar char="•"/>
            </a:pP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Çalışanlar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yurt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içi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veya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yurt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dışında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önemli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projelerde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görev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almışlardır</a:t>
            </a:r>
            <a:r>
              <a:rPr lang="en-US" sz="24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48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 dirty="0" err="1"/>
              <a:t>İnşaat</a:t>
            </a:r>
            <a:r>
              <a:rPr lang="en-US" dirty="0"/>
              <a:t> </a:t>
            </a:r>
            <a:r>
              <a:rPr lang="en-US" dirty="0" err="1"/>
              <a:t>mühendisliği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b</a:t>
            </a:r>
            <a:r>
              <a:rPr lang="tr-TR" dirty="0"/>
              <a:t>i</a:t>
            </a:r>
            <a:r>
              <a:rPr lang="en-US" dirty="0" err="1"/>
              <a:t>lim</a:t>
            </a:r>
            <a:r>
              <a:rPr lang="en-US" dirty="0"/>
              <a:t> </a:t>
            </a:r>
            <a:r>
              <a:rPr lang="en-US" dirty="0" err="1"/>
              <a:t>dalları</a:t>
            </a:r>
            <a:r>
              <a:rPr lang="en-US" dirty="0"/>
              <a:t> </a:t>
            </a:r>
            <a:r>
              <a:rPr lang="en-US" dirty="0" err="1"/>
              <a:t>nelerdir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99" name="Google Shape;199;p21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200" name="Google Shape;200;p21"/>
          <p:cNvSpPr txBox="1"/>
          <p:nvPr/>
        </p:nvSpPr>
        <p:spPr>
          <a:xfrm>
            <a:off x="3328200" y="434705"/>
            <a:ext cx="6119474" cy="1050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İnşaat</a:t>
            </a:r>
            <a:r>
              <a:rPr lang="en-US" sz="2800" b="0" i="0" u="none" strike="noStrike" cap="none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Mühendisliği</a:t>
            </a:r>
            <a:r>
              <a:rPr lang="en-US" sz="2800" b="0" i="0" u="none" strike="noStrike" cap="none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Uzmanlık</a:t>
            </a:r>
            <a:r>
              <a:rPr lang="en-US" sz="2800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Alanları</a:t>
            </a:r>
            <a:endParaRPr sz="28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1" name="Google Shape;201;p21"/>
          <p:cNvCxnSpPr/>
          <p:nvPr/>
        </p:nvCxnSpPr>
        <p:spPr>
          <a:xfrm flipH="1">
            <a:off x="3053705" y="1348411"/>
            <a:ext cx="1753298" cy="2360436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203" name="Google Shape;203;p21"/>
          <p:cNvSpPr txBox="1"/>
          <p:nvPr/>
        </p:nvSpPr>
        <p:spPr>
          <a:xfrm>
            <a:off x="3542474" y="4640807"/>
            <a:ext cx="2903287" cy="710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</a:pPr>
            <a:r>
              <a:rPr lang="en-US" sz="24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Yapı</a:t>
            </a:r>
            <a:r>
              <a:rPr lang="en-US" sz="2400" b="0" i="0" u="none" strike="noStrike" cap="none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Malzemeleri</a:t>
            </a:r>
            <a:endParaRPr sz="24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4" name="Google Shape;204;p21"/>
          <p:cNvCxnSpPr/>
          <p:nvPr/>
        </p:nvCxnSpPr>
        <p:spPr>
          <a:xfrm flipH="1">
            <a:off x="2083366" y="1252177"/>
            <a:ext cx="1588783" cy="456918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205" name="Google Shape;205;p21"/>
          <p:cNvSpPr txBox="1"/>
          <p:nvPr/>
        </p:nvSpPr>
        <p:spPr>
          <a:xfrm>
            <a:off x="394502" y="1484835"/>
            <a:ext cx="1935324" cy="583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ourier New"/>
              <a:buNone/>
            </a:pPr>
            <a:r>
              <a:rPr lang="en-US" sz="2400" b="0" i="0" u="none" strike="noStrike" cap="none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Geoteknik</a:t>
            </a:r>
            <a:endParaRPr sz="24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6" name="Google Shape;206;p21"/>
          <p:cNvCxnSpPr>
            <a:stCxn id="200" idx="2"/>
          </p:cNvCxnSpPr>
          <p:nvPr/>
        </p:nvCxnSpPr>
        <p:spPr>
          <a:xfrm>
            <a:off x="6387937" y="1484835"/>
            <a:ext cx="666690" cy="2242244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207" name="Google Shape;207;p21"/>
          <p:cNvSpPr txBox="1"/>
          <p:nvPr/>
        </p:nvSpPr>
        <p:spPr>
          <a:xfrm>
            <a:off x="8980499" y="3792615"/>
            <a:ext cx="1692324" cy="538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ourier New"/>
              <a:buNone/>
            </a:pPr>
            <a:r>
              <a:rPr lang="en-US" sz="24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Hidrolik</a:t>
            </a:r>
            <a:endParaRPr sz="24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8" name="Google Shape;208;p21"/>
          <p:cNvCxnSpPr/>
          <p:nvPr/>
        </p:nvCxnSpPr>
        <p:spPr>
          <a:xfrm flipH="1">
            <a:off x="4971577" y="1438228"/>
            <a:ext cx="614211" cy="3295793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sp>
        <p:nvSpPr>
          <p:cNvPr id="209" name="Google Shape;209;p21"/>
          <p:cNvSpPr txBox="1"/>
          <p:nvPr/>
        </p:nvSpPr>
        <p:spPr>
          <a:xfrm>
            <a:off x="9447674" y="1569975"/>
            <a:ext cx="1663672" cy="504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ourier New"/>
              <a:buNone/>
            </a:pPr>
            <a:r>
              <a:rPr lang="en-US" sz="2400" b="0" i="0" u="none" strike="noStrike" cap="none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Ulaştırma</a:t>
            </a:r>
            <a:endParaRPr sz="24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0" name="Google Shape;210;p21"/>
          <p:cNvSpPr txBox="1"/>
          <p:nvPr/>
        </p:nvSpPr>
        <p:spPr>
          <a:xfrm>
            <a:off x="6200133" y="3705732"/>
            <a:ext cx="2365303" cy="50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Courier New"/>
              <a:buNone/>
            </a:pPr>
            <a:r>
              <a:rPr lang="en-US" sz="24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Yapı</a:t>
            </a:r>
            <a:r>
              <a:rPr lang="en-US" sz="2400" b="0" i="0" u="none" strike="noStrike" cap="none" dirty="0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400" b="0" i="0" u="none" strike="noStrike" cap="none" dirty="0" err="1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İşletmesi</a:t>
            </a:r>
            <a:endParaRPr sz="24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11" name="Google Shape;211;p21"/>
          <p:cNvCxnSpPr/>
          <p:nvPr/>
        </p:nvCxnSpPr>
        <p:spPr>
          <a:xfrm>
            <a:off x="7293828" y="1386625"/>
            <a:ext cx="1756985" cy="2439878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pic>
        <p:nvPicPr>
          <p:cNvPr id="16" name="Google Shape;361;p30" descr="Ergem Geoteknik Hizmetler A.Ş."/>
          <p:cNvPicPr preferRelativeResize="0"/>
          <p:nvPr/>
        </p:nvPicPr>
        <p:blipFill rotWithShape="1">
          <a:blip r:embed="rId3">
            <a:alphaModFix/>
          </a:blip>
          <a:srcRect l="9920" b="13092"/>
          <a:stretch/>
        </p:blipFill>
        <p:spPr>
          <a:xfrm>
            <a:off x="483850" y="1977755"/>
            <a:ext cx="2342278" cy="1479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8517" y="4305189"/>
            <a:ext cx="2336900" cy="16577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1474" y="2032032"/>
            <a:ext cx="2063798" cy="16407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2134" y="4074522"/>
            <a:ext cx="2576364" cy="1158776"/>
          </a:xfrm>
          <a:prstGeom prst="rect">
            <a:avLst/>
          </a:prstGeom>
        </p:spPr>
      </p:pic>
      <p:cxnSp>
        <p:nvCxnSpPr>
          <p:cNvPr id="20" name="Google Shape;211;p21"/>
          <p:cNvCxnSpPr/>
          <p:nvPr/>
        </p:nvCxnSpPr>
        <p:spPr>
          <a:xfrm>
            <a:off x="8272028" y="1363404"/>
            <a:ext cx="1175646" cy="542332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triangle" w="lg" len="lg"/>
          </a:ln>
        </p:spPr>
      </p:cxnSp>
      <p:pic>
        <p:nvPicPr>
          <p:cNvPr id="1026" name="Picture 2" descr="nşaat şantiyes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11" y="4161823"/>
            <a:ext cx="2895842" cy="163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48546" y="5295647"/>
            <a:ext cx="1811120" cy="1358340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28200" y="5255943"/>
            <a:ext cx="1736328" cy="1497468"/>
          </a:xfrm>
          <a:prstGeom prst="rect">
            <a:avLst/>
          </a:prstGeom>
        </p:spPr>
      </p:pic>
      <p:sp>
        <p:nvSpPr>
          <p:cNvPr id="56" name="Google Shape;203;p21"/>
          <p:cNvSpPr txBox="1"/>
          <p:nvPr/>
        </p:nvSpPr>
        <p:spPr>
          <a:xfrm>
            <a:off x="2155243" y="3526129"/>
            <a:ext cx="1067501" cy="64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400"/>
            </a:pPr>
            <a:r>
              <a:rPr lang="en-US" sz="2400" b="0" i="0" u="none" strike="noStrike" cap="none">
                <a:solidFill>
                  <a:srgbClr val="1F3864"/>
                </a:solidFill>
                <a:latin typeface="Trebuchet MS"/>
                <a:ea typeface="Trebuchet MS"/>
                <a:cs typeface="Trebuchet MS"/>
                <a:sym typeface="Trebuchet MS"/>
              </a:rPr>
              <a:t>Yapı</a:t>
            </a:r>
            <a:endParaRPr sz="2400" b="0" i="0" u="none" strike="noStrike" cap="none" dirty="0">
              <a:solidFill>
                <a:srgbClr val="1F386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6717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2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11" name="Google Shape;511;p42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513" name="Google Shape;513;p42"/>
          <p:cNvSpPr txBox="1"/>
          <p:nvPr/>
        </p:nvSpPr>
        <p:spPr>
          <a:xfrm>
            <a:off x="291565" y="404768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Akademik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kadro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ve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uzmanlık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alanları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1" name="Google Shape;512;p42"/>
          <p:cNvSpPr txBox="1"/>
          <p:nvPr/>
        </p:nvSpPr>
        <p:spPr>
          <a:xfrm>
            <a:off x="5559319" y="1183073"/>
            <a:ext cx="2786699" cy="2383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Prof.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Nesrin Yardımcı Tiryakioğlu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Bölüm Başkanı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İnşaat Mühendisliğine Giriş</a:t>
            </a:r>
          </a:p>
          <a:p>
            <a:r>
              <a:rPr lang="en-US" dirty="0">
                <a:solidFill>
                  <a:schemeClr val="tx1"/>
                </a:solidFill>
                <a:hlinkClick r:id="rId4"/>
              </a:rPr>
              <a:t>Çelik Yapı Elemanların Tasarımı</a:t>
            </a:r>
          </a:p>
          <a:p>
            <a:r>
              <a:rPr lang="en-US" dirty="0">
                <a:solidFill>
                  <a:schemeClr val="tx1"/>
                </a:solidFill>
                <a:hlinkClick r:id="rId4"/>
              </a:rPr>
              <a:t>Çelik Yapılar</a:t>
            </a:r>
          </a:p>
          <a:p>
            <a:r>
              <a:rPr lang="en-US" dirty="0">
                <a:solidFill>
                  <a:schemeClr val="tx1"/>
                </a:solidFill>
                <a:hlinkClick r:id="rId5"/>
              </a:rPr>
              <a:t>Mühendislik Projesi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" name="Google Shape;512;p42"/>
          <p:cNvSpPr txBox="1"/>
          <p:nvPr/>
        </p:nvSpPr>
        <p:spPr>
          <a:xfrm>
            <a:off x="3233355" y="3716218"/>
            <a:ext cx="2786699" cy="2383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Prof.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Mehmet Murat </a:t>
            </a:r>
            <a:r>
              <a:rPr lang="tr-TR" b="1" dirty="0" err="1">
                <a:solidFill>
                  <a:schemeClr val="tx1"/>
                </a:solidFill>
              </a:rPr>
              <a:t>Monkul</a:t>
            </a:r>
            <a:endParaRPr lang="tr-TR" b="1" dirty="0">
              <a:solidFill>
                <a:schemeClr val="tx1"/>
              </a:solidFill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6"/>
              </a:rPr>
              <a:t>Zemin Mekaniği</a:t>
            </a:r>
          </a:p>
          <a:p>
            <a:r>
              <a:rPr lang="en-US" dirty="0">
                <a:hlinkClick r:id="rId7"/>
              </a:rPr>
              <a:t>Temel Mühendisliği</a:t>
            </a:r>
          </a:p>
          <a:p>
            <a:r>
              <a:rPr lang="en-US" dirty="0">
                <a:hlinkClick r:id="rId8"/>
              </a:rPr>
              <a:t>Derin Temeller</a:t>
            </a:r>
          </a:p>
          <a:p>
            <a:r>
              <a:rPr lang="en-US" dirty="0">
                <a:hlinkClick r:id="rId8"/>
              </a:rPr>
              <a:t>Toprak İşleri ve İstinat Yapıları</a:t>
            </a:r>
          </a:p>
          <a:p>
            <a:r>
              <a:rPr lang="en-US" dirty="0">
                <a:hlinkClick r:id="rId5"/>
              </a:rPr>
              <a:t>Mühendislik Projesi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28249" y="3711794"/>
            <a:ext cx="2372328" cy="2346258"/>
          </a:xfrm>
          <a:prstGeom prst="rect">
            <a:avLst/>
          </a:prstGeom>
        </p:spPr>
      </p:pic>
      <p:sp>
        <p:nvSpPr>
          <p:cNvPr id="15" name="Google Shape;512;p42"/>
          <p:cNvSpPr txBox="1"/>
          <p:nvPr/>
        </p:nvSpPr>
        <p:spPr>
          <a:xfrm>
            <a:off x="8650882" y="3693306"/>
            <a:ext cx="2786699" cy="2383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Doç.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Hakkı Oral Özhan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6"/>
              </a:rPr>
              <a:t>Zemin Mekaniği</a:t>
            </a:r>
          </a:p>
          <a:p>
            <a:r>
              <a:rPr lang="en-US" dirty="0">
                <a:hlinkClick r:id="rId10"/>
              </a:rPr>
              <a:t>Yer Bilimleri</a:t>
            </a:r>
          </a:p>
          <a:p>
            <a:r>
              <a:rPr lang="en-US" dirty="0">
                <a:hlinkClick r:id="rId7"/>
              </a:rPr>
              <a:t>Temel Mühendisliği</a:t>
            </a:r>
          </a:p>
          <a:p>
            <a:r>
              <a:rPr lang="en-US" dirty="0">
                <a:hlinkClick r:id="rId5"/>
              </a:rPr>
              <a:t>Mühendislik Projesi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72494" y="1155967"/>
            <a:ext cx="2394839" cy="24103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8416" y="3731068"/>
            <a:ext cx="2373213" cy="239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0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2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11" name="Google Shape;511;p42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513" name="Google Shape;513;p42"/>
          <p:cNvSpPr txBox="1"/>
          <p:nvPr/>
        </p:nvSpPr>
        <p:spPr>
          <a:xfrm>
            <a:off x="291565" y="404768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Akademik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kadro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ve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uzmanlık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alanları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5" name="Google Shape;512;p42"/>
          <p:cNvSpPr txBox="1"/>
          <p:nvPr/>
        </p:nvSpPr>
        <p:spPr>
          <a:xfrm>
            <a:off x="3256834" y="3691357"/>
            <a:ext cx="2833415" cy="29164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400"/>
              <a:defRPr/>
            </a:pPr>
            <a:r>
              <a:rPr lang="tr-TR" b="1" dirty="0">
                <a:solidFill>
                  <a:schemeClr val="tx1"/>
                </a:solidFill>
              </a:rPr>
              <a:t>Dr. Öğretim Üyesi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M. Adil Akgül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Bölüm Başkan Yardımcısı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3"/>
              </a:rPr>
              <a:t>Akışkanlar Mekaniği</a:t>
            </a:r>
          </a:p>
          <a:p>
            <a:r>
              <a:rPr lang="en-US" dirty="0">
                <a:hlinkClick r:id="rId4"/>
              </a:rPr>
              <a:t>Hidrolik</a:t>
            </a:r>
          </a:p>
          <a:p>
            <a:r>
              <a:rPr lang="en-US" dirty="0">
                <a:hlinkClick r:id="rId5"/>
              </a:rPr>
              <a:t>Su Kaynakları</a:t>
            </a:r>
          </a:p>
          <a:p>
            <a:r>
              <a:rPr lang="en-US" dirty="0">
                <a:hlinkClick r:id="rId6"/>
              </a:rPr>
              <a:t>Yenilenebilir Enerji Kaynakları</a:t>
            </a:r>
          </a:p>
          <a:p>
            <a:r>
              <a:rPr lang="en-US" dirty="0">
                <a:hlinkClick r:id="rId7"/>
              </a:rPr>
              <a:t>Kıyı Mühendisliğine Giriş</a:t>
            </a:r>
          </a:p>
          <a:p>
            <a:r>
              <a:rPr lang="en-US" dirty="0">
                <a:hlinkClick r:id="rId8"/>
              </a:rPr>
              <a:t>Hidroloji</a:t>
            </a:r>
          </a:p>
          <a:p>
            <a:r>
              <a:rPr lang="en-US" dirty="0">
                <a:hlinkClick r:id="rId9"/>
              </a:rPr>
              <a:t>Liman Planlama ve Tasarımı</a:t>
            </a:r>
            <a:endParaRPr lang="en-US" dirty="0"/>
          </a:p>
        </p:txBody>
      </p:sp>
      <p:sp>
        <p:nvSpPr>
          <p:cNvPr id="17" name="Google Shape;512;p42"/>
          <p:cNvSpPr txBox="1"/>
          <p:nvPr/>
        </p:nvSpPr>
        <p:spPr>
          <a:xfrm>
            <a:off x="8739912" y="3691357"/>
            <a:ext cx="2868155" cy="2445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Dr. Öğretim Üyesi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Özden Saygılı</a:t>
            </a:r>
          </a:p>
          <a:p>
            <a:pPr marL="228600" indent="-228600">
              <a:lnSpc>
                <a:spcPct val="150000"/>
              </a:lnSpc>
              <a:buClr>
                <a:srgbClr val="002060"/>
              </a:buClr>
              <a:buSzPts val="2400"/>
            </a:pPr>
            <a:r>
              <a:rPr lang="tr-TR" dirty="0">
                <a:solidFill>
                  <a:schemeClr val="tx1"/>
                </a:solidFill>
              </a:rPr>
              <a:t>Bölüm Başkan Yardımcısı</a:t>
            </a:r>
            <a:endParaRPr lang="tr-TR" b="1" dirty="0">
              <a:solidFill>
                <a:schemeClr val="tx1"/>
              </a:solidFill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10"/>
              </a:rPr>
              <a:t>İnşaat Mühendisliğine Giriş</a:t>
            </a:r>
          </a:p>
          <a:p>
            <a:r>
              <a:rPr lang="en-US" dirty="0">
                <a:hlinkClick r:id="rId11"/>
              </a:rPr>
              <a:t>Yapısal Analiz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hlinkClick r:id="rId12"/>
              </a:rPr>
              <a:t>Deprem Mühendisliğine Giriş</a:t>
            </a:r>
          </a:p>
          <a:p>
            <a:r>
              <a:rPr lang="en-US" dirty="0">
                <a:hlinkClick r:id="rId13"/>
              </a:rPr>
              <a:t>Mühendislik Projesi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6564" y="3691550"/>
            <a:ext cx="2500270" cy="24910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61881" y="3691357"/>
            <a:ext cx="2418195" cy="2445063"/>
          </a:xfrm>
          <a:prstGeom prst="rect">
            <a:avLst/>
          </a:prstGeom>
        </p:spPr>
      </p:pic>
      <p:sp>
        <p:nvSpPr>
          <p:cNvPr id="14" name="Google Shape;512;p42"/>
          <p:cNvSpPr txBox="1"/>
          <p:nvPr/>
        </p:nvSpPr>
        <p:spPr>
          <a:xfrm>
            <a:off x="8776769" y="871630"/>
            <a:ext cx="2831298" cy="2679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400"/>
              <a:defRPr/>
            </a:pPr>
            <a:r>
              <a:rPr lang="tr-TR" b="1" dirty="0">
                <a:solidFill>
                  <a:schemeClr val="tx1"/>
                </a:solidFill>
              </a:rPr>
              <a:t>Dr. Öğretim Üyesi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Özgür Köylüoğlu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16"/>
              </a:rPr>
              <a:t>Mukavemet</a:t>
            </a:r>
          </a:p>
          <a:p>
            <a:r>
              <a:rPr lang="en-US" dirty="0">
                <a:hlinkClick r:id="rId17"/>
              </a:rPr>
              <a:t>Yapım Yönetimi</a:t>
            </a:r>
          </a:p>
          <a:p>
            <a:r>
              <a:rPr lang="en-US" dirty="0">
                <a:hlinkClick r:id="rId18"/>
              </a:rPr>
              <a:t>İnşaatta İş Güvenliği ve Mühendislik Etiği</a:t>
            </a:r>
          </a:p>
          <a:p>
            <a:r>
              <a:rPr lang="en-US" dirty="0">
                <a:hlinkClick r:id="rId13"/>
              </a:rPr>
              <a:t>Sürdürülebilir İnşaat</a:t>
            </a:r>
          </a:p>
          <a:p>
            <a:r>
              <a:rPr lang="en-US" dirty="0">
                <a:hlinkClick r:id="rId19"/>
              </a:rPr>
              <a:t>Şantiye Organizasyonu</a:t>
            </a:r>
            <a:endParaRPr lang="en-US" dirty="0"/>
          </a:p>
          <a:p>
            <a:r>
              <a:rPr lang="en-US" dirty="0">
                <a:hlinkClick r:id="rId13"/>
              </a:rPr>
              <a:t>Mühendislik Projesi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361881" y="893560"/>
            <a:ext cx="2414888" cy="26578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98718" y="1080632"/>
            <a:ext cx="2458116" cy="2467187"/>
          </a:xfrm>
          <a:prstGeom prst="rect">
            <a:avLst/>
          </a:prstGeom>
        </p:spPr>
      </p:pic>
      <p:sp>
        <p:nvSpPr>
          <p:cNvPr id="19" name="Google Shape;512;p42"/>
          <p:cNvSpPr txBox="1"/>
          <p:nvPr/>
        </p:nvSpPr>
        <p:spPr>
          <a:xfrm>
            <a:off x="3256834" y="1080632"/>
            <a:ext cx="2833415" cy="24671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Dr. Öğretim Üyesi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 err="1">
                <a:solidFill>
                  <a:schemeClr val="tx1"/>
                </a:solidFill>
              </a:rPr>
              <a:t>Almıla</a:t>
            </a:r>
            <a:r>
              <a:rPr lang="tr-TR" b="1" dirty="0">
                <a:solidFill>
                  <a:schemeClr val="tx1"/>
                </a:solidFill>
              </a:rPr>
              <a:t> Uzel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22"/>
              </a:rPr>
              <a:t>Betonarme</a:t>
            </a:r>
          </a:p>
          <a:p>
            <a:r>
              <a:rPr lang="en-US" dirty="0">
                <a:hlinkClick r:id="rId23"/>
              </a:rPr>
              <a:t>Betonarme Yapıların Tasarımı</a:t>
            </a:r>
          </a:p>
          <a:p>
            <a:r>
              <a:rPr lang="en-US" dirty="0">
                <a:hlinkClick r:id="rId24"/>
              </a:rPr>
              <a:t>Öngerilmeli Beton</a:t>
            </a:r>
          </a:p>
          <a:p>
            <a:r>
              <a:rPr lang="en-US" dirty="0">
                <a:hlinkClick r:id="rId13"/>
              </a:rPr>
              <a:t>Mühendislik Projesi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2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11" name="Google Shape;511;p42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513" name="Google Shape;513;p42"/>
          <p:cNvSpPr txBox="1"/>
          <p:nvPr/>
        </p:nvSpPr>
        <p:spPr>
          <a:xfrm>
            <a:off x="291565" y="404768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Akademik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kadro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ve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uzmanlık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alanları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" name="Google Shape;512;p42"/>
          <p:cNvSpPr txBox="1"/>
          <p:nvPr/>
        </p:nvSpPr>
        <p:spPr>
          <a:xfrm>
            <a:off x="8821368" y="1226909"/>
            <a:ext cx="2786699" cy="26370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400"/>
              <a:defRPr/>
            </a:pPr>
            <a:r>
              <a:rPr lang="tr-TR" b="1" dirty="0">
                <a:solidFill>
                  <a:schemeClr val="tx1"/>
                </a:solidFill>
              </a:rPr>
              <a:t>Dr. Öğretim Üyesi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Börte Köse Mutlu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İnşaat Mühendisliğine Giriş</a:t>
            </a:r>
          </a:p>
          <a:p>
            <a:r>
              <a:rPr lang="en-US" dirty="0">
                <a:hlinkClick r:id="rId4"/>
              </a:rPr>
              <a:t>Çevre Mühendisliğine Giriş</a:t>
            </a:r>
          </a:p>
          <a:p>
            <a:r>
              <a:rPr lang="en-US" dirty="0">
                <a:hlinkClick r:id="rId5"/>
              </a:rPr>
              <a:t>Altyapı Planlaması ve Yönetimi</a:t>
            </a:r>
          </a:p>
          <a:p>
            <a:r>
              <a:rPr lang="en-US" dirty="0">
                <a:hlinkClick r:id="rId6"/>
              </a:rPr>
              <a:t>Çevresel Yönetim Sistemlerinin Esasları</a:t>
            </a:r>
            <a:endParaRPr lang="en-US" dirty="0"/>
          </a:p>
          <a:p>
            <a:r>
              <a:rPr lang="en-US" dirty="0">
                <a:hlinkClick r:id="rId7"/>
              </a:rPr>
              <a:t>Bilimsel Yazılım</a:t>
            </a:r>
          </a:p>
          <a:p>
            <a:r>
              <a:rPr lang="en-US" dirty="0">
                <a:hlinkClick r:id="rId7"/>
              </a:rPr>
              <a:t>Mühendislik Projesi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90519" y="1218173"/>
            <a:ext cx="2665355" cy="2645757"/>
          </a:xfrm>
          <a:prstGeom prst="rect">
            <a:avLst/>
          </a:prstGeom>
        </p:spPr>
      </p:pic>
      <p:sp>
        <p:nvSpPr>
          <p:cNvPr id="16" name="Google Shape;512;p42"/>
          <p:cNvSpPr txBox="1"/>
          <p:nvPr/>
        </p:nvSpPr>
        <p:spPr>
          <a:xfrm>
            <a:off x="3070190" y="1222126"/>
            <a:ext cx="2786699" cy="2383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400"/>
              <a:defRPr/>
            </a:pPr>
            <a:r>
              <a:rPr lang="tr-TR" b="1" dirty="0">
                <a:solidFill>
                  <a:schemeClr val="tx1"/>
                </a:solidFill>
              </a:rPr>
              <a:t>Dr. Öğretim Üyesi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Eren Vuran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9"/>
              </a:rPr>
              <a:t>Mühendislik Mekaniği I: Statik</a:t>
            </a:r>
          </a:p>
          <a:p>
            <a:r>
              <a:rPr lang="en-US" dirty="0">
                <a:hlinkClick r:id="rId10"/>
              </a:rPr>
              <a:t>Mühendislik Mekaniği II: Dinamik</a:t>
            </a:r>
            <a:endParaRPr lang="en-US" dirty="0"/>
          </a:p>
          <a:p>
            <a:r>
              <a:rPr lang="en-US" dirty="0">
                <a:hlinkClick r:id="rId10"/>
              </a:rPr>
              <a:t>İnşaat Mühendisliğinde Bilgisayarlı Hesaplamalar</a:t>
            </a:r>
            <a:endParaRPr lang="en-US" dirty="0"/>
          </a:p>
          <a:p>
            <a:r>
              <a:rPr lang="en-US" dirty="0">
                <a:hlinkClick r:id="rId7"/>
              </a:rPr>
              <a:t>Mühendislik Projesi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620" y="1222126"/>
            <a:ext cx="2385570" cy="2403307"/>
          </a:xfrm>
          <a:prstGeom prst="rect">
            <a:avLst/>
          </a:prstGeom>
        </p:spPr>
      </p:pic>
      <p:sp>
        <p:nvSpPr>
          <p:cNvPr id="18" name="Google Shape;512;p42"/>
          <p:cNvSpPr txBox="1"/>
          <p:nvPr/>
        </p:nvSpPr>
        <p:spPr>
          <a:xfrm>
            <a:off x="3070190" y="4038429"/>
            <a:ext cx="2910317" cy="24042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400"/>
              <a:defRPr/>
            </a:pPr>
            <a:r>
              <a:rPr lang="tr-TR" b="1" dirty="0">
                <a:solidFill>
                  <a:schemeClr val="tx1"/>
                </a:solidFill>
              </a:rPr>
              <a:t>Dr. Ahmet Taner </a:t>
            </a:r>
            <a:r>
              <a:rPr lang="tr-TR" b="1" dirty="0" err="1">
                <a:solidFill>
                  <a:schemeClr val="tx1"/>
                </a:solidFill>
              </a:rPr>
              <a:t>Hergüner</a:t>
            </a:r>
            <a:endParaRPr lang="tr-TR" b="1" dirty="0">
              <a:solidFill>
                <a:schemeClr val="tx1"/>
              </a:solidFill>
            </a:endParaRP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12"/>
              </a:rPr>
              <a:t>Ulaştırma Sistemlerinin Tasarımı</a:t>
            </a:r>
          </a:p>
          <a:p>
            <a:r>
              <a:rPr lang="en-US" dirty="0">
                <a:hlinkClick r:id="rId13"/>
              </a:rPr>
              <a:t>Trafik Mühendisliği</a:t>
            </a:r>
            <a:endParaRPr lang="en-US" dirty="0"/>
          </a:p>
          <a:p>
            <a:r>
              <a:rPr lang="en-US" dirty="0">
                <a:hlinkClick r:id="rId7"/>
              </a:rPr>
              <a:t>Mühendislik Projesi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4620" y="4038428"/>
            <a:ext cx="2404231" cy="2404231"/>
          </a:xfrm>
          <a:prstGeom prst="rect">
            <a:avLst/>
          </a:prstGeom>
        </p:spPr>
      </p:pic>
      <p:sp>
        <p:nvSpPr>
          <p:cNvPr id="20" name="Google Shape;512;p42"/>
          <p:cNvSpPr txBox="1"/>
          <p:nvPr/>
        </p:nvSpPr>
        <p:spPr>
          <a:xfrm>
            <a:off x="8790334" y="4025147"/>
            <a:ext cx="2817733" cy="2194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lnSpc>
                <a:spcPct val="150000"/>
              </a:lnSpc>
              <a:buClr>
                <a:srgbClr val="002060"/>
              </a:buClr>
              <a:buSzPts val="2400"/>
              <a:defRPr/>
            </a:pPr>
            <a:r>
              <a:rPr lang="tr-TR" b="1" dirty="0">
                <a:solidFill>
                  <a:schemeClr val="tx1"/>
                </a:solidFill>
              </a:rPr>
              <a:t>Dr. Selçuk İz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hlinkClick r:id="rId15"/>
              </a:rPr>
              <a:t>Şantiye Organizasyonu</a:t>
            </a:r>
          </a:p>
          <a:p>
            <a:r>
              <a:rPr lang="en-US" dirty="0">
                <a:hlinkClick r:id="rId16"/>
              </a:rPr>
              <a:t>Yapım Yönetimi</a:t>
            </a:r>
          </a:p>
          <a:p>
            <a:r>
              <a:rPr lang="en-US" dirty="0">
                <a:hlinkClick r:id="rId7"/>
              </a:rPr>
              <a:t>Mühendislik Projesi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47938" y="4025147"/>
            <a:ext cx="2361056" cy="219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3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42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075" cy="537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511" name="Google Shape;511;p42"/>
          <p:cNvSpPr txBox="1">
            <a:spLocks noGrp="1"/>
          </p:cNvSpPr>
          <p:nvPr>
            <p:ph type="sldNum" idx="12"/>
          </p:nvPr>
        </p:nvSpPr>
        <p:spPr>
          <a:xfrm flipH="1">
            <a:off x="125128" y="6442659"/>
            <a:ext cx="332874" cy="265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16" name="Google Shape;513;p42"/>
          <p:cNvSpPr txBox="1"/>
          <p:nvPr/>
        </p:nvSpPr>
        <p:spPr>
          <a:xfrm>
            <a:off x="291565" y="442090"/>
            <a:ext cx="10551538" cy="669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ourier New"/>
              <a:buNone/>
            </a:pP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Akademik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kadro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ve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uzmanlık</a:t>
            </a:r>
            <a:r>
              <a:rPr lang="en-US" sz="28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alanları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7" name="Google Shape;512;p42"/>
          <p:cNvSpPr txBox="1"/>
          <p:nvPr/>
        </p:nvSpPr>
        <p:spPr>
          <a:xfrm>
            <a:off x="3011423" y="1153697"/>
            <a:ext cx="2779716" cy="23995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Prof.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Volkan Günay</a:t>
            </a:r>
          </a:p>
          <a:p>
            <a:pPr marL="15875" marR="0" lvl="0" indent="-15875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(Yeditepe Üniversitesi, Malzeme Bilimi ve </a:t>
            </a:r>
            <a:r>
              <a:rPr lang="tr-TR" b="1" dirty="0" err="1">
                <a:solidFill>
                  <a:schemeClr val="tx1"/>
                </a:solidFill>
              </a:rPr>
              <a:t>Nanoteknoloji</a:t>
            </a:r>
            <a:r>
              <a:rPr lang="tr-TR" b="1" dirty="0">
                <a:solidFill>
                  <a:schemeClr val="tx1"/>
                </a:solidFill>
              </a:rPr>
              <a:t> Mühendisliği)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Malzeme Bilimi</a:t>
            </a:r>
          </a:p>
          <a:p>
            <a:r>
              <a:rPr lang="en-US" dirty="0">
                <a:hlinkClick r:id="rId4"/>
              </a:rPr>
              <a:t>Mühendislik Projesi</a:t>
            </a:r>
          </a:p>
        </p:txBody>
      </p:sp>
      <p:sp>
        <p:nvSpPr>
          <p:cNvPr id="18" name="Google Shape;512;p42"/>
          <p:cNvSpPr txBox="1"/>
          <p:nvPr/>
        </p:nvSpPr>
        <p:spPr>
          <a:xfrm>
            <a:off x="8821368" y="1111883"/>
            <a:ext cx="2786699" cy="23832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Prof.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Nebiye Musaoğlu</a:t>
            </a:r>
          </a:p>
          <a:p>
            <a:pPr marL="15875" marR="0" lvl="0" indent="-15875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(İstanbul Teknik Üniversitesi)</a:t>
            </a:r>
          </a:p>
          <a:p>
            <a:pPr marL="15875" marR="0" lvl="0" indent="-15875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Topoğrafya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63" y="1111882"/>
            <a:ext cx="2374205" cy="2383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02" y="1160373"/>
            <a:ext cx="2563115" cy="2392907"/>
          </a:xfrm>
          <a:prstGeom prst="rect">
            <a:avLst/>
          </a:prstGeom>
        </p:spPr>
      </p:pic>
      <p:sp>
        <p:nvSpPr>
          <p:cNvPr id="19" name="Google Shape;512;p42"/>
          <p:cNvSpPr txBox="1"/>
          <p:nvPr/>
        </p:nvSpPr>
        <p:spPr>
          <a:xfrm>
            <a:off x="3011421" y="3723319"/>
            <a:ext cx="2779717" cy="23995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Prof.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Ümit </a:t>
            </a:r>
            <a:r>
              <a:rPr lang="tr-TR" b="1" dirty="0" err="1">
                <a:solidFill>
                  <a:schemeClr val="tx1"/>
                </a:solidFill>
              </a:rPr>
              <a:t>Gümüşay</a:t>
            </a:r>
            <a:endParaRPr lang="tr-TR" b="1" dirty="0">
              <a:solidFill>
                <a:schemeClr val="tx1"/>
              </a:solidFill>
            </a:endParaRPr>
          </a:p>
          <a:p>
            <a:pPr marL="15875" marR="0" lvl="0" indent="-15875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(Alanya </a:t>
            </a:r>
            <a:r>
              <a:rPr lang="tr-TR" b="1" dirty="0" err="1">
                <a:solidFill>
                  <a:schemeClr val="tx1"/>
                </a:solidFill>
              </a:rPr>
              <a:t>Alaaddin</a:t>
            </a:r>
            <a:r>
              <a:rPr lang="tr-TR" b="1" dirty="0">
                <a:solidFill>
                  <a:schemeClr val="tx1"/>
                </a:solidFill>
              </a:rPr>
              <a:t> Keykubat Üniversitesi)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Topoğrafya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Coğrafi Bilgi Sistemleri</a:t>
            </a:r>
          </a:p>
        </p:txBody>
      </p:sp>
      <p:sp>
        <p:nvSpPr>
          <p:cNvPr id="20" name="Google Shape;512;p42"/>
          <p:cNvSpPr txBox="1"/>
          <p:nvPr/>
        </p:nvSpPr>
        <p:spPr>
          <a:xfrm>
            <a:off x="8821368" y="3723319"/>
            <a:ext cx="2779717" cy="23995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Doç. Dr. 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b="1" dirty="0">
                <a:solidFill>
                  <a:schemeClr val="tx1"/>
                </a:solidFill>
              </a:rPr>
              <a:t>Tayfun Altuğ Söylev</a:t>
            </a:r>
          </a:p>
          <a:p>
            <a:pPr marL="15875" marR="0" lvl="0" indent="-15875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defRPr/>
            </a:pPr>
            <a:r>
              <a:rPr lang="tr-TR" b="1" dirty="0">
                <a:solidFill>
                  <a:schemeClr val="tx1"/>
                </a:solidFill>
              </a:rPr>
              <a:t>(Gebze Teknik Üniversitesi)</a:t>
            </a:r>
          </a:p>
          <a:p>
            <a:pPr marL="228600" marR="0" lvl="0" indent="-2286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Tx/>
              <a:buNone/>
              <a:tabLst/>
              <a:defRPr/>
            </a:pPr>
            <a:r>
              <a:rPr lang="tr-TR" dirty="0">
                <a:solidFill>
                  <a:schemeClr val="tx1"/>
                </a:solidFill>
              </a:rPr>
              <a:t>Verdiği dersler: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Yapı Malzemeleri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Beton Yapıların Dayanıklılığı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Beton Teknolojisi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630" y="3723319"/>
            <a:ext cx="2402879" cy="23995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66" y="3723318"/>
            <a:ext cx="2412425" cy="239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6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38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100" cy="5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450" name="Google Shape;450;p38"/>
          <p:cNvSpPr txBox="1">
            <a:spLocks noGrp="1"/>
          </p:cNvSpPr>
          <p:nvPr>
            <p:ph type="body" idx="1"/>
          </p:nvPr>
        </p:nvSpPr>
        <p:spPr>
          <a:xfrm>
            <a:off x="291502" y="551104"/>
            <a:ext cx="11440800" cy="523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/>
              <a:t>Öğrenciye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Mesleki</a:t>
            </a:r>
            <a:r>
              <a:rPr lang="en-US" sz="2400" dirty="0"/>
              <a:t> </a:t>
            </a:r>
            <a:r>
              <a:rPr lang="en-US" sz="2400" dirty="0" err="1"/>
              <a:t>Geleceğini</a:t>
            </a:r>
            <a:r>
              <a:rPr lang="en-US" sz="2400" dirty="0"/>
              <a:t> </a:t>
            </a:r>
            <a:r>
              <a:rPr lang="en-US" sz="2400" dirty="0" err="1"/>
              <a:t>Belirleme</a:t>
            </a:r>
            <a:r>
              <a:rPr lang="en-US" sz="2400" dirty="0"/>
              <a:t> </a:t>
            </a:r>
            <a:r>
              <a:rPr lang="en-US" sz="2400" dirty="0" err="1"/>
              <a:t>Özgürlüğü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Ders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Programı</a:t>
            </a:r>
            <a:endParaRPr sz="2800" dirty="0"/>
          </a:p>
          <a:p>
            <a:pPr marL="342900">
              <a:buFont typeface="Wingdings" charset="2"/>
              <a:buChar char="ü"/>
            </a:pPr>
            <a:r>
              <a:rPr lang="en-US" dirty="0" err="1"/>
              <a:t>İnşaat</a:t>
            </a:r>
            <a:r>
              <a:rPr lang="en-US" dirty="0"/>
              <a:t> </a:t>
            </a:r>
            <a:r>
              <a:rPr lang="en-US" dirty="0" err="1"/>
              <a:t>mühendisliğinin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uzmanlık</a:t>
            </a:r>
            <a:r>
              <a:rPr lang="en-US" dirty="0"/>
              <a:t> </a:t>
            </a:r>
            <a:r>
              <a:rPr lang="en-US" dirty="0" err="1"/>
              <a:t>alanlarında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“CE-</a:t>
            </a:r>
            <a:r>
              <a:rPr lang="en-US" dirty="0" err="1"/>
              <a:t>Zorunlu</a:t>
            </a:r>
            <a:r>
              <a:rPr lang="en-US" dirty="0"/>
              <a:t>” </a:t>
            </a:r>
            <a:r>
              <a:rPr lang="en-US" dirty="0" err="1"/>
              <a:t>dersler</a:t>
            </a:r>
            <a:endParaRPr lang="en-US" dirty="0"/>
          </a:p>
          <a:p>
            <a:pPr marL="342900">
              <a:buFont typeface="Wingdings" charset="2"/>
              <a:buChar char="ü"/>
            </a:pP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bölümünden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üniversitenin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bölümlerinden</a:t>
            </a:r>
            <a:r>
              <a:rPr lang="en-US" dirty="0"/>
              <a:t>, </a:t>
            </a:r>
            <a:r>
              <a:rPr lang="en-US" dirty="0" err="1"/>
              <a:t>mesleğe</a:t>
            </a:r>
            <a:r>
              <a:rPr lang="en-US" dirty="0"/>
              <a:t> </a:t>
            </a:r>
            <a:r>
              <a:rPr lang="en-US" dirty="0" err="1"/>
              <a:t>katkısı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“RE-</a:t>
            </a:r>
            <a:r>
              <a:rPr lang="en-US" dirty="0" err="1"/>
              <a:t>Kısıtlı</a:t>
            </a:r>
            <a:r>
              <a:rPr lang="en-US" dirty="0"/>
              <a:t> </a:t>
            </a:r>
            <a:r>
              <a:rPr lang="en-US" dirty="0" err="1"/>
              <a:t>Seçmeli</a:t>
            </a:r>
            <a:r>
              <a:rPr lang="en-US" dirty="0"/>
              <a:t>”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havuzları</a:t>
            </a:r>
            <a:r>
              <a:rPr lang="en-US" dirty="0"/>
              <a:t> </a:t>
            </a:r>
            <a:r>
              <a:rPr lang="en-US" dirty="0" err="1"/>
              <a:t>içerisinden</a:t>
            </a:r>
            <a:r>
              <a:rPr lang="en-US" dirty="0"/>
              <a:t> </a:t>
            </a:r>
            <a:r>
              <a:rPr lang="en-US" dirty="0" err="1"/>
              <a:t>seçim</a:t>
            </a:r>
            <a:r>
              <a:rPr lang="en-US" dirty="0"/>
              <a:t> </a:t>
            </a:r>
            <a:r>
              <a:rPr lang="en-US" dirty="0" err="1"/>
              <a:t>yapabilme</a:t>
            </a:r>
            <a:r>
              <a:rPr lang="en-US" dirty="0"/>
              <a:t> </a:t>
            </a:r>
            <a:r>
              <a:rPr lang="en-US" dirty="0" err="1"/>
              <a:t>imkanı</a:t>
            </a:r>
            <a:r>
              <a:rPr lang="en-US" dirty="0"/>
              <a:t>;</a:t>
            </a:r>
          </a:p>
          <a:p>
            <a:pPr marL="342900">
              <a:buFont typeface="Wingdings" charset="2"/>
              <a:buChar char="ü"/>
            </a:pP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serbestçe</a:t>
            </a:r>
            <a:r>
              <a:rPr lang="en-US" dirty="0"/>
              <a:t> 1000’den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arasından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,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sanatsal</a:t>
            </a:r>
            <a:r>
              <a:rPr lang="en-US" dirty="0"/>
              <a:t> </a:t>
            </a:r>
            <a:r>
              <a:rPr lang="en-US" dirty="0" err="1"/>
              <a:t>içerikli</a:t>
            </a:r>
            <a:r>
              <a:rPr lang="en-US" dirty="0"/>
              <a:t> “FE-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Seçmeli</a:t>
            </a:r>
            <a:r>
              <a:rPr lang="en-US" dirty="0"/>
              <a:t>” </a:t>
            </a:r>
            <a:r>
              <a:rPr lang="en-US" dirty="0" err="1"/>
              <a:t>ders</a:t>
            </a:r>
            <a:r>
              <a:rPr lang="en-US" dirty="0"/>
              <a:t> </a:t>
            </a:r>
            <a:r>
              <a:rPr lang="en-US" dirty="0" err="1"/>
              <a:t>seçebilme</a:t>
            </a:r>
            <a:r>
              <a:rPr lang="en-US" dirty="0"/>
              <a:t> </a:t>
            </a:r>
            <a:r>
              <a:rPr lang="en-US" dirty="0" err="1"/>
              <a:t>imkanı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51" name="Google Shape;451;p38"/>
          <p:cNvSpPr txBox="1">
            <a:spLocks noGrp="1"/>
          </p:cNvSpPr>
          <p:nvPr>
            <p:ph type="sldNum" idx="12"/>
          </p:nvPr>
        </p:nvSpPr>
        <p:spPr>
          <a:xfrm flipH="1">
            <a:off x="125002" y="6442659"/>
            <a:ext cx="333000" cy="26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8</a:t>
            </a:fld>
            <a:endParaRPr/>
          </a:p>
        </p:txBody>
      </p:sp>
      <p:graphicFrame>
        <p:nvGraphicFramePr>
          <p:cNvPr id="452" name="Google Shape;452;p38"/>
          <p:cNvGraphicFramePr/>
          <p:nvPr>
            <p:extLst>
              <p:ext uri="{D42A27DB-BD31-4B8C-83A1-F6EECF244321}">
                <p14:modId xmlns:p14="http://schemas.microsoft.com/office/powerpoint/2010/main" val="1330509826"/>
              </p:ext>
            </p:extLst>
          </p:nvPr>
        </p:nvGraphicFramePr>
        <p:xfrm>
          <a:off x="561855" y="3150249"/>
          <a:ext cx="5966100" cy="3054387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BİRİNCİ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İKİNCİ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101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İnşaat Mühendisliğine Giriş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162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Malzeme Bilimi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MATH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131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Kalkülüs 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MATH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132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Kalkülüs II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PHYS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101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Fizik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PHYS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102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Fizik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CHEM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101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Genel Kimya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FE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XX1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Serbest Seçmeli I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AFE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131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Akademik İngilizce 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XX1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HUM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103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Uygarlık Tarihi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XX2</a:t>
                      </a:r>
                      <a:endParaRPr sz="160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53" name="Google Shape;453;p38"/>
          <p:cNvGraphicFramePr/>
          <p:nvPr>
            <p:extLst>
              <p:ext uri="{D42A27DB-BD31-4B8C-83A1-F6EECF244321}">
                <p14:modId xmlns:p14="http://schemas.microsoft.com/office/powerpoint/2010/main" val="746821712"/>
              </p:ext>
            </p:extLst>
          </p:nvPr>
        </p:nvGraphicFramePr>
        <p:xfrm>
          <a:off x="7335275" y="2868938"/>
          <a:ext cx="4544150" cy="1028667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454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 161 -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Bilgisayar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Destekli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Çizim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Teknikleri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ES 161 -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Teknik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Resim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FA 106 -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Mimari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Teknik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Resim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56" name="Google Shape;456;p38"/>
          <p:cNvGraphicFramePr/>
          <p:nvPr>
            <p:extLst>
              <p:ext uri="{D42A27DB-BD31-4B8C-83A1-F6EECF244321}">
                <p14:modId xmlns:p14="http://schemas.microsoft.com/office/powerpoint/2010/main" val="1320249281"/>
              </p:ext>
            </p:extLst>
          </p:nvPr>
        </p:nvGraphicFramePr>
        <p:xfrm>
          <a:off x="7183207" y="4247378"/>
          <a:ext cx="4767512" cy="2430990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476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ES 117 -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Bilgisayarlı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Hesaplamaya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Giriş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Matlab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)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ES 115 -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Mühendislik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Programlamanın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Temelleri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(Fortran)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6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ES 112 -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Algoritmalar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Bilgisayar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Programlama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(C, Scratch, Series, Pointers)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ACM 221 -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Sistem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Analizi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Algoritmalar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Algorritma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, C+)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ACM 114 -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Bilişim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Programlamaya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Giriş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(Python)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ACM 211 -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Veri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Yapıları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Veritabanı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Uygulamaları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(Access)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36200" marR="6100" marT="6100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1C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7" name="Google Shape;457;p38"/>
          <p:cNvSpPr txBox="1"/>
          <p:nvPr/>
        </p:nvSpPr>
        <p:spPr>
          <a:xfrm>
            <a:off x="7260631" y="2493758"/>
            <a:ext cx="17724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Çizim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Havuzu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8" name="Google Shape;458;p38"/>
          <p:cNvSpPr txBox="1"/>
          <p:nvPr/>
        </p:nvSpPr>
        <p:spPr>
          <a:xfrm>
            <a:off x="7299808" y="3853202"/>
            <a:ext cx="17724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Bilişim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Havuzu</a:t>
            </a:r>
            <a:r>
              <a:rPr lang="en-US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454;p38"/>
          <p:cNvSpPr/>
          <p:nvPr/>
        </p:nvSpPr>
        <p:spPr>
          <a:xfrm rot="17700205" flipH="1" flipV="1">
            <a:off x="5835371" y="4617440"/>
            <a:ext cx="2016636" cy="240124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455;p38"/>
          <p:cNvSpPr/>
          <p:nvPr/>
        </p:nvSpPr>
        <p:spPr>
          <a:xfrm rot="10258913">
            <a:off x="6416385" y="5835215"/>
            <a:ext cx="667957" cy="27313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9"/>
          <p:cNvSpPr txBox="1">
            <a:spLocks noGrp="1"/>
          </p:cNvSpPr>
          <p:nvPr>
            <p:ph type="title"/>
          </p:nvPr>
        </p:nvSpPr>
        <p:spPr>
          <a:xfrm>
            <a:off x="301992" y="13804"/>
            <a:ext cx="11306100" cy="53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Yeditepe Üniversitesi, İnşaat Mühendisliği Bölümü…</a:t>
            </a:r>
            <a:endParaRPr/>
          </a:p>
        </p:txBody>
      </p:sp>
      <p:sp>
        <p:nvSpPr>
          <p:cNvPr id="465" name="Google Shape;465;p39"/>
          <p:cNvSpPr txBox="1">
            <a:spLocks noGrp="1"/>
          </p:cNvSpPr>
          <p:nvPr>
            <p:ph type="body" idx="1"/>
          </p:nvPr>
        </p:nvSpPr>
        <p:spPr>
          <a:xfrm>
            <a:off x="291502" y="569837"/>
            <a:ext cx="11440800" cy="523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Öğrenciye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Mesleki</a:t>
            </a:r>
            <a:r>
              <a:rPr lang="en-US" sz="2400" dirty="0"/>
              <a:t> </a:t>
            </a:r>
            <a:r>
              <a:rPr lang="en-US" sz="2400" dirty="0" err="1"/>
              <a:t>Geleceğini</a:t>
            </a:r>
            <a:r>
              <a:rPr lang="en-US" sz="2400" dirty="0"/>
              <a:t> </a:t>
            </a:r>
            <a:r>
              <a:rPr lang="en-US" sz="2400" dirty="0" err="1"/>
              <a:t>Belirleme</a:t>
            </a:r>
            <a:r>
              <a:rPr lang="en-US" sz="2400" dirty="0"/>
              <a:t> </a:t>
            </a:r>
            <a:r>
              <a:rPr lang="en-US" sz="2400" dirty="0" err="1"/>
              <a:t>Özgürlüğü</a:t>
            </a:r>
            <a:r>
              <a:rPr lang="en-US" sz="2400" dirty="0"/>
              <a:t> </a:t>
            </a:r>
            <a:r>
              <a:rPr lang="en-US" sz="2400" dirty="0" err="1"/>
              <a:t>Veren</a:t>
            </a:r>
            <a:r>
              <a:rPr lang="en-US" sz="24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Ders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Programı</a:t>
            </a:r>
            <a:endParaRPr sz="2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66" name="Google Shape;466;p39"/>
          <p:cNvSpPr txBox="1">
            <a:spLocks noGrp="1"/>
          </p:cNvSpPr>
          <p:nvPr>
            <p:ph type="sldNum" idx="12"/>
          </p:nvPr>
        </p:nvSpPr>
        <p:spPr>
          <a:xfrm flipH="1">
            <a:off x="125002" y="6442659"/>
            <a:ext cx="333000" cy="26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aphicFrame>
        <p:nvGraphicFramePr>
          <p:cNvPr id="467" name="Google Shape;467;p39"/>
          <p:cNvGraphicFramePr/>
          <p:nvPr>
            <p:extLst>
              <p:ext uri="{D42A27DB-BD31-4B8C-83A1-F6EECF244321}">
                <p14:modId xmlns:p14="http://schemas.microsoft.com/office/powerpoint/2010/main" val="982504523"/>
              </p:ext>
            </p:extLst>
          </p:nvPr>
        </p:nvGraphicFramePr>
        <p:xfrm>
          <a:off x="458000" y="1310450"/>
          <a:ext cx="7823050" cy="3230394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70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45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ÜÇÜNCÜ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DÖRDÜNCÜ YARIYIL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221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Yapı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Malzemeleri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232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Mühendislik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Mekaniği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II: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Dinamik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CE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231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Mühendislik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Mekaniği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I: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Statik</a:t>
                      </a:r>
                      <a:endParaRPr sz="1600" dirty="0">
                        <a:highlight>
                          <a:srgbClr val="C0C0C0"/>
                        </a:highlight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236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Mukavemet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5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MATH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241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Diferansiyel Denklemler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262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Topoğrafya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TKL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201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Türk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Dili I I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MATH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221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Lineer Cebir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RE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XX3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Kısıtlı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latin typeface="Trebuchet MS" charset="0"/>
                          <a:ea typeface="Trebuchet MS" charset="0"/>
                          <a:cs typeface="Trebuchet MS" charset="0"/>
                          <a:sym typeface="Trebuchet MS"/>
                        </a:rPr>
                        <a:t> III</a:t>
                      </a:r>
                      <a:endParaRPr sz="1600" dirty="0">
                        <a:latin typeface="Trebuchet MS" charset="0"/>
                        <a:ea typeface="Trebuchet MS" charset="0"/>
                        <a:cs typeface="Trebuchet MS" charset="0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STAT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410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İstatistik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FE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XX2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Serbest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Seçmeli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II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TKL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202</a:t>
                      </a:r>
                      <a:endParaRPr sz="16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Türk</a:t>
                      </a:r>
                      <a:r>
                        <a:rPr lang="en-US" sz="16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Dili II</a:t>
                      </a:r>
                      <a:endParaRPr sz="16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7775" marR="17775" marT="952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68" name="Google Shape;468;p39"/>
          <p:cNvGraphicFramePr/>
          <p:nvPr>
            <p:extLst>
              <p:ext uri="{D42A27DB-BD31-4B8C-83A1-F6EECF244321}">
                <p14:modId xmlns:p14="http://schemas.microsoft.com/office/powerpoint/2010/main" val="525385733"/>
              </p:ext>
            </p:extLst>
          </p:nvPr>
        </p:nvGraphicFramePr>
        <p:xfrm>
          <a:off x="8003651" y="2100000"/>
          <a:ext cx="3754915" cy="4153600"/>
        </p:xfrm>
        <a:graphic>
          <a:graphicData uri="http://schemas.openxmlformats.org/drawingml/2006/table">
            <a:tbl>
              <a:tblPr>
                <a:noFill/>
                <a:tableStyleId>{19DCB485-DEC4-4D48-B483-B32CC755C4B7}</a:tableStyleId>
              </a:tblPr>
              <a:tblGrid>
                <a:gridCol w="375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ECON 294 - Mühendisler için Ekonomi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AFN 132 -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Finansal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Muhasebenin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Temelleri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AFN 101 - İş Yönetimi ve Uluslararası Finans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AFN 214 - Finansın Temelleri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ATD 132 - Pazarlamaya Giriş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ATD 242 - Yönetim Muhasebesi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BBA 204 - Girişimcilik İlkeleri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BBA 241 - Finansal Muhasebe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BBA 343 -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İşletme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Finansman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BBA 412 - Girişimcilik (KOSGEB)</a:t>
                      </a:r>
                      <a:endParaRPr sz="140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ISE 435 -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Girişimcilik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ve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Yenilikçilik</a:t>
                      </a:r>
                      <a:r>
                        <a:rPr lang="en-US" sz="1400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</a:t>
                      </a:r>
                      <a:r>
                        <a:rPr lang="en-US" sz="1400" dirty="0" err="1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Yönetimi</a:t>
                      </a:r>
                      <a:endParaRPr sz="1400" dirty="0"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24500" marR="4075" marT="4075" marB="91425" anchor="ctr">
                    <a:lnL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69" name="Google Shape;469;p39"/>
          <p:cNvSpPr/>
          <p:nvPr/>
        </p:nvSpPr>
        <p:spPr>
          <a:xfrm rot="1550610" flipH="1">
            <a:off x="3328066" y="4995128"/>
            <a:ext cx="4855891" cy="210627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39"/>
          <p:cNvSpPr txBox="1"/>
          <p:nvPr/>
        </p:nvSpPr>
        <p:spPr>
          <a:xfrm>
            <a:off x="8389475" y="1687625"/>
            <a:ext cx="1772400" cy="3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İşletme  Havuzu:</a:t>
            </a:r>
            <a:endParaRPr>
              <a:solidFill>
                <a:srgbClr val="FF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1894</Words>
  <Application>Microsoft Office PowerPoint</Application>
  <PresentationFormat>Geniş ekran</PresentationFormat>
  <Paragraphs>576</Paragraphs>
  <Slides>19</Slides>
  <Notes>19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Courier New</vt:lpstr>
      <vt:lpstr>Trebuchet MS</vt:lpstr>
      <vt:lpstr>Wingdings</vt:lpstr>
      <vt:lpstr>Office Theme</vt:lpstr>
      <vt:lpstr>PowerPoint Sunusu</vt:lpstr>
      <vt:lpstr>Yeditepe Üniversitesi, İnşaat Mühendisliği Bölümü…</vt:lpstr>
      <vt:lpstr>İnşaat mühendisliği ana bilim dalları nelerdir?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  <vt:lpstr>Yeditepe Üniversitesi, İnşaat Mühendisliği Bölümü…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Nesrin Yardimci</dc:creator>
  <cp:lastModifiedBy>Utku Mutlu</cp:lastModifiedBy>
  <cp:revision>149</cp:revision>
  <dcterms:modified xsi:type="dcterms:W3CDTF">2020-10-02T10:18:24Z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608349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